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110B"/>
    <a:srgbClr val="0C2013"/>
    <a:srgbClr val="0A2212"/>
    <a:srgbClr val="081A0E"/>
    <a:srgbClr val="0727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87715" autoAdjust="0"/>
  </p:normalViewPr>
  <p:slideViewPr>
    <p:cSldViewPr snapToGrid="0">
      <p:cViewPr>
        <p:scale>
          <a:sx n="102" d="100"/>
          <a:sy n="102" d="100"/>
        </p:scale>
        <p:origin x="96"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E8A9-2237-4CB1-B375-018CBA47E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FA4C62-8B47-4065-A8D8-7EBD48EE53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1678C6C-6529-49AB-947E-5625F4949EE1}"/>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F3A14C96-581E-4591-9EDE-7D37B0E2BC9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8053E69-AFCC-4C33-8D1C-03B8D302B47F}"/>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377157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D0B7-E790-43CF-95AF-599745E609F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F7E1558-B5AA-4A30-A96C-05F8B52FF2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067758A-9BFD-4A12-9552-61327E0D9188}"/>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C2E7F193-82D9-4037-BCD7-5F94242FD6A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7807BDD-3F85-4142-83D7-B4DE3938D1EC}"/>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284572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11B952-14C8-49DB-A7F3-43109B2F2E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1A1E0C5-407B-4BDA-82BA-5684C6EF86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4D895B-1824-42F1-A657-2D66EB9AFD56}"/>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39DA44C2-434D-4868-A162-0772EEF740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7B15783-BFB4-469C-9AC3-1A27773B51A2}"/>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338300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F6DA-AD7A-45CE-985E-2E71AA4A5D7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72455A-07A3-485C-BCF6-CE7C4D4A32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B50EB7E-C795-4A01-A2B6-29F5A0A12233}"/>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E13A9258-D57B-44F9-B502-8B481E7E42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9E9FE8A-5D1F-4163-B8A4-D6AE360F34F8}"/>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221007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F6988-E8E0-4F02-9932-0AB605B034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40324D9-6CDE-4E50-947E-A63D2F5ABC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3268B0-9051-4DFC-B20B-0F0D8E9B06B4}"/>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26D48F8C-35FD-44F3-8F0D-412758F4678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E2452AA-3C58-4E04-BF85-5E7F984470C1}"/>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420825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48088-BD2B-4331-8799-AB97082844F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E6D35DA-87AC-4540-B7B0-C0C55FCF2F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D02B9ADB-725B-4123-9377-F10B10CA77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2E4A29E-F99A-4D6D-9114-895C4B4CE7B6}"/>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6" name="Footer Placeholder 5">
            <a:extLst>
              <a:ext uri="{FF2B5EF4-FFF2-40B4-BE49-F238E27FC236}">
                <a16:creationId xmlns:a16="http://schemas.microsoft.com/office/drawing/2014/main" id="{F43A1CB4-19AE-4558-B530-D5646656588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22607E6-0C22-42CE-866D-AC0E46BA0D71}"/>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14682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2A2F-1C51-47D6-BEAA-E300153D02B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D79A26-E1A2-413A-99A8-48FEEEBD0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6F2D03-CA2D-4874-A32D-D5878BB64F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C8B00DF-3069-4288-8FD0-FB9B538E10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F52FDD-D5BD-4764-BB8E-A2EB01D35B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50E5CD8-1FDE-491A-A2E2-85C69BBA8FC2}"/>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8" name="Footer Placeholder 7">
            <a:extLst>
              <a:ext uri="{FF2B5EF4-FFF2-40B4-BE49-F238E27FC236}">
                <a16:creationId xmlns:a16="http://schemas.microsoft.com/office/drawing/2014/main" id="{3FD6B68B-2643-4F3B-A215-0C19A93CD6CF}"/>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CF9659B5-B250-45B7-8540-0EEA063751EF}"/>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778335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CA4E5-E395-40CF-B62F-3FFD872AFC5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B3973B1-7DC1-4680-A8A9-3AC9CD9CD4AB}"/>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4" name="Footer Placeholder 3">
            <a:extLst>
              <a:ext uri="{FF2B5EF4-FFF2-40B4-BE49-F238E27FC236}">
                <a16:creationId xmlns:a16="http://schemas.microsoft.com/office/drawing/2014/main" id="{7A0D9F24-28FA-4C78-B18A-A52C24633D1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08B47FA8-AA8E-424D-AD8C-B8AC700C1C06}"/>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1253108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864C5-9445-4DAF-B602-61BBF30C705B}"/>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3" name="Footer Placeholder 2">
            <a:extLst>
              <a:ext uri="{FF2B5EF4-FFF2-40B4-BE49-F238E27FC236}">
                <a16:creationId xmlns:a16="http://schemas.microsoft.com/office/drawing/2014/main" id="{CDA627D1-441E-49D7-9E67-B15618CE2CA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942D13E-4ED1-434F-8499-CDD22DAA8719}"/>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2573032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9145-8829-425F-84F1-6402612D7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3D38E2A-37D1-40E3-B9BB-B5C90914C0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1DCF4076-D287-484F-AD52-AFBEF0400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6D344A-A925-41D5-8772-0960A7DC07BA}"/>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6" name="Footer Placeholder 5">
            <a:extLst>
              <a:ext uri="{FF2B5EF4-FFF2-40B4-BE49-F238E27FC236}">
                <a16:creationId xmlns:a16="http://schemas.microsoft.com/office/drawing/2014/main" id="{07381D24-B2E9-42AE-ADCB-4CA91B6DC91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08B4B58-4B77-4AC9-9830-DD1230A92FF0}"/>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209224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203C-D45F-4453-B42F-8282268278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79B45FB-4CD4-4440-B431-BD100F7AD3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5AC8C3DB-40C0-48E0-A31D-FB90AD38F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AC6C5F-5F01-475D-8EBA-CAC2EA685C45}"/>
              </a:ext>
            </a:extLst>
          </p:cNvPr>
          <p:cNvSpPr>
            <a:spLocks noGrp="1"/>
          </p:cNvSpPr>
          <p:nvPr>
            <p:ph type="dt" sz="half" idx="10"/>
          </p:nvPr>
        </p:nvSpPr>
        <p:spPr/>
        <p:txBody>
          <a:bodyPr/>
          <a:lstStyle/>
          <a:p>
            <a:fld id="{15039EA4-0277-428D-B17D-8BE890ED82A7}" type="datetimeFigureOut">
              <a:rPr lang="en-AU" smtClean="0"/>
              <a:t>12/06/2018</a:t>
            </a:fld>
            <a:endParaRPr lang="en-AU"/>
          </a:p>
        </p:txBody>
      </p:sp>
      <p:sp>
        <p:nvSpPr>
          <p:cNvPr id="6" name="Footer Placeholder 5">
            <a:extLst>
              <a:ext uri="{FF2B5EF4-FFF2-40B4-BE49-F238E27FC236}">
                <a16:creationId xmlns:a16="http://schemas.microsoft.com/office/drawing/2014/main" id="{3D2C3731-38DE-43D5-9510-7721070EB75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9F4CE0D-5176-4FD6-90DC-DA176D93DE5B}"/>
              </a:ext>
            </a:extLst>
          </p:cNvPr>
          <p:cNvSpPr>
            <a:spLocks noGrp="1"/>
          </p:cNvSpPr>
          <p:nvPr>
            <p:ph type="sldNum" sz="quarter" idx="12"/>
          </p:nvPr>
        </p:nvSpPr>
        <p:spPr/>
        <p:txBody>
          <a:bodyPr/>
          <a:lstStyle/>
          <a:p>
            <a:fld id="{69B703F5-CFCD-4E4E-801F-4CE0B5AF6215}" type="slidenum">
              <a:rPr lang="en-AU" smtClean="0"/>
              <a:t>‹#›</a:t>
            </a:fld>
            <a:endParaRPr lang="en-AU"/>
          </a:p>
        </p:txBody>
      </p:sp>
    </p:spTree>
    <p:extLst>
      <p:ext uri="{BB962C8B-B14F-4D97-AF65-F5344CB8AC3E}">
        <p14:creationId xmlns:p14="http://schemas.microsoft.com/office/powerpoint/2010/main" val="4186094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12861A-88A8-47A8-B021-C9562A903A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B0DB0E0-032A-4260-8860-8E40FD2F6E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C240E38-C57B-40AA-9F8F-8750852EDC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39EA4-0277-428D-B17D-8BE890ED82A7}" type="datetimeFigureOut">
              <a:rPr lang="en-AU" smtClean="0"/>
              <a:t>12/06/2018</a:t>
            </a:fld>
            <a:endParaRPr lang="en-AU"/>
          </a:p>
        </p:txBody>
      </p:sp>
      <p:sp>
        <p:nvSpPr>
          <p:cNvPr id="5" name="Footer Placeholder 4">
            <a:extLst>
              <a:ext uri="{FF2B5EF4-FFF2-40B4-BE49-F238E27FC236}">
                <a16:creationId xmlns:a16="http://schemas.microsoft.com/office/drawing/2014/main" id="{5DA1767B-87CA-4C03-B890-B671EE22C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0B28BF6-8959-4C3B-BEE4-91EFAEFC38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703F5-CFCD-4E4E-801F-4CE0B5AF6215}" type="slidenum">
              <a:rPr lang="en-AU" smtClean="0"/>
              <a:t>‹#›</a:t>
            </a:fld>
            <a:endParaRPr lang="en-AU"/>
          </a:p>
        </p:txBody>
      </p:sp>
    </p:spTree>
    <p:extLst>
      <p:ext uri="{BB962C8B-B14F-4D97-AF65-F5344CB8AC3E}">
        <p14:creationId xmlns:p14="http://schemas.microsoft.com/office/powerpoint/2010/main" val="2736987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18" Type="http://schemas.openxmlformats.org/officeDocument/2006/relationships/image" Target="../media/image16.jpe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jpeg"/><Relationship Id="rId2" Type="http://schemas.openxmlformats.org/officeDocument/2006/relationships/image" Target="../media/image1.jpg"/><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5.jpg"/><Relationship Id="rId11" Type="http://schemas.microsoft.com/office/2007/relationships/hdphoto" Target="../media/hdphoto1.wdp"/><Relationship Id="rId5" Type="http://schemas.openxmlformats.org/officeDocument/2006/relationships/image" Target="../media/image4.jpg"/><Relationship Id="rId15" Type="http://schemas.openxmlformats.org/officeDocument/2006/relationships/image" Target="../media/image13.jpeg"/><Relationship Id="rId10" Type="http://schemas.openxmlformats.org/officeDocument/2006/relationships/image" Target="../media/image9.png"/><Relationship Id="rId19" Type="http://schemas.openxmlformats.org/officeDocument/2006/relationships/image" Target="../media/image17.jp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35EDAB05-572C-46C8-9FFD-C096712BEE63}"/>
              </a:ext>
            </a:extLst>
          </p:cNvPr>
          <p:cNvSpPr/>
          <p:nvPr/>
        </p:nvSpPr>
        <p:spPr>
          <a:xfrm>
            <a:off x="63500" y="4324499"/>
            <a:ext cx="12119307" cy="2535331"/>
          </a:xfrm>
          <a:custGeom>
            <a:avLst/>
            <a:gdLst>
              <a:gd name="connsiteX0" fmla="*/ 4393806 w 12119307"/>
              <a:gd name="connsiteY0" fmla="*/ 0 h 2535331"/>
              <a:gd name="connsiteX1" fmla="*/ 4393806 w 12119307"/>
              <a:gd name="connsiteY1" fmla="*/ 468 h 2535331"/>
              <a:gd name="connsiteX2" fmla="*/ 7668021 w 12119307"/>
              <a:gd name="connsiteY2" fmla="*/ 468 h 2535331"/>
              <a:gd name="connsiteX3" fmla="*/ 7668021 w 12119307"/>
              <a:gd name="connsiteY3" fmla="*/ 0 h 2535331"/>
              <a:gd name="connsiteX4" fmla="*/ 12119307 w 12119307"/>
              <a:gd name="connsiteY4" fmla="*/ 2535331 h 2535331"/>
              <a:gd name="connsiteX5" fmla="*/ 7668021 w 12119307"/>
              <a:gd name="connsiteY5" fmla="*/ 2535331 h 2535331"/>
              <a:gd name="connsiteX6" fmla="*/ 7668021 w 12119307"/>
              <a:gd name="connsiteY6" fmla="*/ 2533495 h 2535331"/>
              <a:gd name="connsiteX7" fmla="*/ 4393806 w 12119307"/>
              <a:gd name="connsiteY7" fmla="*/ 2533495 h 2535331"/>
              <a:gd name="connsiteX8" fmla="*/ 4382566 w 12119307"/>
              <a:gd name="connsiteY8" fmla="*/ 2533495 h 2535331"/>
              <a:gd name="connsiteX9" fmla="*/ 0 w 12119307"/>
              <a:gd name="connsiteY9" fmla="*/ 2533495 h 2535331"/>
              <a:gd name="connsiteX10" fmla="*/ 4382566 w 12119307"/>
              <a:gd name="connsiteY10" fmla="*/ 6481 h 2535331"/>
              <a:gd name="connsiteX11" fmla="*/ 4382566 w 12119307"/>
              <a:gd name="connsiteY11" fmla="*/ 468 h 2535331"/>
              <a:gd name="connsiteX12" fmla="*/ 4392995 w 12119307"/>
              <a:gd name="connsiteY12" fmla="*/ 468 h 253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19307" h="2535331">
                <a:moveTo>
                  <a:pt x="4393806" y="0"/>
                </a:moveTo>
                <a:lnTo>
                  <a:pt x="4393806" y="468"/>
                </a:lnTo>
                <a:lnTo>
                  <a:pt x="7668021" y="468"/>
                </a:lnTo>
                <a:lnTo>
                  <a:pt x="7668021" y="0"/>
                </a:lnTo>
                <a:lnTo>
                  <a:pt x="12119307" y="2535331"/>
                </a:lnTo>
                <a:lnTo>
                  <a:pt x="7668021" y="2535331"/>
                </a:lnTo>
                <a:lnTo>
                  <a:pt x="7668021" y="2533495"/>
                </a:lnTo>
                <a:lnTo>
                  <a:pt x="4393806" y="2533495"/>
                </a:lnTo>
                <a:lnTo>
                  <a:pt x="4382566" y="2533495"/>
                </a:lnTo>
                <a:lnTo>
                  <a:pt x="0" y="2533495"/>
                </a:lnTo>
                <a:lnTo>
                  <a:pt x="4382566" y="6481"/>
                </a:lnTo>
                <a:lnTo>
                  <a:pt x="4382566" y="468"/>
                </a:lnTo>
                <a:lnTo>
                  <a:pt x="4392995" y="468"/>
                </a:lnTo>
                <a:close/>
              </a:path>
            </a:pathLst>
          </a:custGeom>
          <a:blipFill dpi="0" rotWithShape="1">
            <a:blip r:embed="rId2"/>
            <a:srcRect/>
            <a:tile tx="0" ty="0" sx="16000" sy="18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Freeform: Shape 64">
            <a:extLst>
              <a:ext uri="{FF2B5EF4-FFF2-40B4-BE49-F238E27FC236}">
                <a16:creationId xmlns:a16="http://schemas.microsoft.com/office/drawing/2014/main" id="{6B22441B-6F31-4CD7-8A58-741FD7E90C51}"/>
              </a:ext>
            </a:extLst>
          </p:cNvPr>
          <p:cNvSpPr/>
          <p:nvPr/>
        </p:nvSpPr>
        <p:spPr>
          <a:xfrm flipV="1">
            <a:off x="0" y="-9236"/>
            <a:ext cx="4424241" cy="6867235"/>
          </a:xfrm>
          <a:custGeom>
            <a:avLst/>
            <a:gdLst>
              <a:gd name="connsiteX0" fmla="*/ 0 w 4424241"/>
              <a:gd name="connsiteY0" fmla="*/ 6867235 h 6867235"/>
              <a:gd name="connsiteX1" fmla="*/ 4424241 w 4424241"/>
              <a:gd name="connsiteY1" fmla="*/ 6867235 h 6867235"/>
              <a:gd name="connsiteX2" fmla="*/ 4424241 w 4424241"/>
              <a:gd name="connsiteY2" fmla="*/ 2533032 h 6867235"/>
              <a:gd name="connsiteX3" fmla="*/ 4420671 w 4424241"/>
              <a:gd name="connsiteY3" fmla="*/ 2533032 h 6867235"/>
              <a:gd name="connsiteX4" fmla="*/ 1 w 4424241"/>
              <a:gd name="connsiteY4" fmla="*/ 0 h 6867235"/>
              <a:gd name="connsiteX5" fmla="*/ 1 w 4424241"/>
              <a:gd name="connsiteY5" fmla="*/ 2533032 h 6867235"/>
              <a:gd name="connsiteX6" fmla="*/ 0 w 4424241"/>
              <a:gd name="connsiteY6" fmla="*/ 2533032 h 686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4241" h="6867235">
                <a:moveTo>
                  <a:pt x="0" y="6867235"/>
                </a:moveTo>
                <a:lnTo>
                  <a:pt x="4424241" y="6867235"/>
                </a:lnTo>
                <a:lnTo>
                  <a:pt x="4424241" y="2533032"/>
                </a:lnTo>
                <a:lnTo>
                  <a:pt x="4420671" y="2533032"/>
                </a:lnTo>
                <a:lnTo>
                  <a:pt x="1" y="0"/>
                </a:lnTo>
                <a:lnTo>
                  <a:pt x="1" y="2533032"/>
                </a:lnTo>
                <a:lnTo>
                  <a:pt x="0" y="2533032"/>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Freeform: Shape 69">
            <a:extLst>
              <a:ext uri="{FF2B5EF4-FFF2-40B4-BE49-F238E27FC236}">
                <a16:creationId xmlns:a16="http://schemas.microsoft.com/office/drawing/2014/main" id="{A8665ED1-E106-405E-9C1D-4DC1EB71FEED}"/>
              </a:ext>
            </a:extLst>
          </p:cNvPr>
          <p:cNvSpPr/>
          <p:nvPr/>
        </p:nvSpPr>
        <p:spPr>
          <a:xfrm>
            <a:off x="47752" y="4324499"/>
            <a:ext cx="12119307" cy="2562017"/>
          </a:xfrm>
          <a:custGeom>
            <a:avLst/>
            <a:gdLst>
              <a:gd name="connsiteX0" fmla="*/ 4393806 w 12119307"/>
              <a:gd name="connsiteY0" fmla="*/ 0 h 2535331"/>
              <a:gd name="connsiteX1" fmla="*/ 4393806 w 12119307"/>
              <a:gd name="connsiteY1" fmla="*/ 468 h 2535331"/>
              <a:gd name="connsiteX2" fmla="*/ 7668021 w 12119307"/>
              <a:gd name="connsiteY2" fmla="*/ 468 h 2535331"/>
              <a:gd name="connsiteX3" fmla="*/ 7668021 w 12119307"/>
              <a:gd name="connsiteY3" fmla="*/ 0 h 2535331"/>
              <a:gd name="connsiteX4" fmla="*/ 12119307 w 12119307"/>
              <a:gd name="connsiteY4" fmla="*/ 2535331 h 2535331"/>
              <a:gd name="connsiteX5" fmla="*/ 7668021 w 12119307"/>
              <a:gd name="connsiteY5" fmla="*/ 2535331 h 2535331"/>
              <a:gd name="connsiteX6" fmla="*/ 7668021 w 12119307"/>
              <a:gd name="connsiteY6" fmla="*/ 2533495 h 2535331"/>
              <a:gd name="connsiteX7" fmla="*/ 4393806 w 12119307"/>
              <a:gd name="connsiteY7" fmla="*/ 2533495 h 2535331"/>
              <a:gd name="connsiteX8" fmla="*/ 4382566 w 12119307"/>
              <a:gd name="connsiteY8" fmla="*/ 2533495 h 2535331"/>
              <a:gd name="connsiteX9" fmla="*/ 0 w 12119307"/>
              <a:gd name="connsiteY9" fmla="*/ 2533495 h 2535331"/>
              <a:gd name="connsiteX10" fmla="*/ 4382566 w 12119307"/>
              <a:gd name="connsiteY10" fmla="*/ 6481 h 2535331"/>
              <a:gd name="connsiteX11" fmla="*/ 4382566 w 12119307"/>
              <a:gd name="connsiteY11" fmla="*/ 468 h 2535331"/>
              <a:gd name="connsiteX12" fmla="*/ 4392995 w 12119307"/>
              <a:gd name="connsiteY12" fmla="*/ 468 h 253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19307" h="2535331">
                <a:moveTo>
                  <a:pt x="4393806" y="0"/>
                </a:moveTo>
                <a:lnTo>
                  <a:pt x="4393806" y="468"/>
                </a:lnTo>
                <a:lnTo>
                  <a:pt x="7668021" y="468"/>
                </a:lnTo>
                <a:lnTo>
                  <a:pt x="7668021" y="0"/>
                </a:lnTo>
                <a:lnTo>
                  <a:pt x="12119307" y="2535331"/>
                </a:lnTo>
                <a:lnTo>
                  <a:pt x="7668021" y="2535331"/>
                </a:lnTo>
                <a:lnTo>
                  <a:pt x="7668021" y="2533495"/>
                </a:lnTo>
                <a:lnTo>
                  <a:pt x="4393806" y="2533495"/>
                </a:lnTo>
                <a:lnTo>
                  <a:pt x="4382566" y="2533495"/>
                </a:lnTo>
                <a:lnTo>
                  <a:pt x="0" y="2533495"/>
                </a:lnTo>
                <a:lnTo>
                  <a:pt x="4382566" y="6481"/>
                </a:lnTo>
                <a:lnTo>
                  <a:pt x="4382566" y="468"/>
                </a:lnTo>
                <a:lnTo>
                  <a:pt x="4392995" y="468"/>
                </a:lnTo>
                <a:close/>
              </a:path>
            </a:pathLst>
          </a:custGeom>
          <a:solidFill>
            <a:srgbClr val="07110B">
              <a:alpha val="88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Freeform: Shape 50">
            <a:extLst>
              <a:ext uri="{FF2B5EF4-FFF2-40B4-BE49-F238E27FC236}">
                <a16:creationId xmlns:a16="http://schemas.microsoft.com/office/drawing/2014/main" id="{CDD410A6-2EDA-4CD3-8DD2-BB9C3607B1EC}"/>
              </a:ext>
            </a:extLst>
          </p:cNvPr>
          <p:cNvSpPr/>
          <p:nvPr/>
        </p:nvSpPr>
        <p:spPr>
          <a:xfrm>
            <a:off x="7753347" y="-1"/>
            <a:ext cx="4458277" cy="6857996"/>
          </a:xfrm>
          <a:custGeom>
            <a:avLst/>
            <a:gdLst>
              <a:gd name="connsiteX0" fmla="*/ 2 w 4458277"/>
              <a:gd name="connsiteY0" fmla="*/ 0 h 6857996"/>
              <a:gd name="connsiteX1" fmla="*/ 4458277 w 4458277"/>
              <a:gd name="connsiteY1" fmla="*/ 0 h 6857996"/>
              <a:gd name="connsiteX2" fmla="*/ 4458277 w 4458277"/>
              <a:gd name="connsiteY2" fmla="*/ 4324498 h 6857996"/>
              <a:gd name="connsiteX3" fmla="*/ 4458277 w 4458277"/>
              <a:gd name="connsiteY3" fmla="*/ 4324967 h 6857996"/>
              <a:gd name="connsiteX4" fmla="*/ 4458277 w 4458277"/>
              <a:gd name="connsiteY4" fmla="*/ 6857996 h 6857996"/>
              <a:gd name="connsiteX5" fmla="*/ 826 w 4458277"/>
              <a:gd name="connsiteY5" fmla="*/ 4324967 h 6857996"/>
              <a:gd name="connsiteX6" fmla="*/ 2 w 4458277"/>
              <a:gd name="connsiteY6" fmla="*/ 4324967 h 6857996"/>
              <a:gd name="connsiteX7" fmla="*/ 2 w 4458277"/>
              <a:gd name="connsiteY7" fmla="*/ 4324499 h 6857996"/>
              <a:gd name="connsiteX8" fmla="*/ 0 w 4458277"/>
              <a:gd name="connsiteY8" fmla="*/ 4324498 h 6857996"/>
              <a:gd name="connsiteX9" fmla="*/ 2 w 4458277"/>
              <a:gd name="connsiteY9" fmla="*/ 4324498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8277" h="6857996">
                <a:moveTo>
                  <a:pt x="2" y="0"/>
                </a:moveTo>
                <a:lnTo>
                  <a:pt x="4458277" y="0"/>
                </a:lnTo>
                <a:lnTo>
                  <a:pt x="4458277" y="4324498"/>
                </a:lnTo>
                <a:lnTo>
                  <a:pt x="4458277" y="4324967"/>
                </a:lnTo>
                <a:lnTo>
                  <a:pt x="4458277" y="6857996"/>
                </a:lnTo>
                <a:lnTo>
                  <a:pt x="826" y="4324967"/>
                </a:lnTo>
                <a:lnTo>
                  <a:pt x="2" y="4324967"/>
                </a:lnTo>
                <a:lnTo>
                  <a:pt x="2" y="4324499"/>
                </a:lnTo>
                <a:lnTo>
                  <a:pt x="0" y="4324498"/>
                </a:lnTo>
                <a:lnTo>
                  <a:pt x="2" y="4324498"/>
                </a:lnTo>
                <a:close/>
              </a:path>
            </a:pathLst>
          </a:custGeom>
          <a:blipFill>
            <a:blip r:embed="rId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Freeform: Shape 65">
            <a:extLst>
              <a:ext uri="{FF2B5EF4-FFF2-40B4-BE49-F238E27FC236}">
                <a16:creationId xmlns:a16="http://schemas.microsoft.com/office/drawing/2014/main" id="{F48D8220-5E87-4BDA-BD1D-DC625DB6E3A5}"/>
              </a:ext>
            </a:extLst>
          </p:cNvPr>
          <p:cNvSpPr/>
          <p:nvPr/>
        </p:nvSpPr>
        <p:spPr>
          <a:xfrm flipV="1">
            <a:off x="0" y="-9243"/>
            <a:ext cx="4413328" cy="6867235"/>
          </a:xfrm>
          <a:custGeom>
            <a:avLst/>
            <a:gdLst>
              <a:gd name="connsiteX0" fmla="*/ 0 w 4424241"/>
              <a:gd name="connsiteY0" fmla="*/ 6867235 h 6867235"/>
              <a:gd name="connsiteX1" fmla="*/ 4424241 w 4424241"/>
              <a:gd name="connsiteY1" fmla="*/ 6867235 h 6867235"/>
              <a:gd name="connsiteX2" fmla="*/ 4424241 w 4424241"/>
              <a:gd name="connsiteY2" fmla="*/ 2533032 h 6867235"/>
              <a:gd name="connsiteX3" fmla="*/ 4420671 w 4424241"/>
              <a:gd name="connsiteY3" fmla="*/ 2533032 h 6867235"/>
              <a:gd name="connsiteX4" fmla="*/ 1 w 4424241"/>
              <a:gd name="connsiteY4" fmla="*/ 0 h 6867235"/>
              <a:gd name="connsiteX5" fmla="*/ 1 w 4424241"/>
              <a:gd name="connsiteY5" fmla="*/ 2533032 h 6867235"/>
              <a:gd name="connsiteX6" fmla="*/ 0 w 4424241"/>
              <a:gd name="connsiteY6" fmla="*/ 2533032 h 686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4241" h="6867235">
                <a:moveTo>
                  <a:pt x="0" y="6867235"/>
                </a:moveTo>
                <a:lnTo>
                  <a:pt x="4424241" y="6867235"/>
                </a:lnTo>
                <a:lnTo>
                  <a:pt x="4424241" y="2533032"/>
                </a:lnTo>
                <a:lnTo>
                  <a:pt x="4420671" y="2533032"/>
                </a:lnTo>
                <a:lnTo>
                  <a:pt x="1" y="0"/>
                </a:lnTo>
                <a:lnTo>
                  <a:pt x="1" y="2533032"/>
                </a:lnTo>
                <a:lnTo>
                  <a:pt x="0" y="2533032"/>
                </a:lnTo>
                <a:close/>
              </a:path>
            </a:pathLst>
          </a:custGeom>
          <a:solidFill>
            <a:srgbClr val="07110B">
              <a:alpha val="88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7" name="Picture 3" descr="Robo 2018">
            <a:extLst>
              <a:ext uri="{FF2B5EF4-FFF2-40B4-BE49-F238E27FC236}">
                <a16:creationId xmlns:a16="http://schemas.microsoft.com/office/drawing/2014/main" id="{BBB025B0-F973-423F-9CA3-D94932C490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6750" t="26405" r="26854" b="25706"/>
          <a:stretch>
            <a:fillRect/>
          </a:stretch>
        </p:blipFill>
        <p:spPr bwMode="auto">
          <a:xfrm>
            <a:off x="4442498" y="2364147"/>
            <a:ext cx="3289024" cy="19100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3" name="Freeform: Shape 52">
            <a:extLst>
              <a:ext uri="{FF2B5EF4-FFF2-40B4-BE49-F238E27FC236}">
                <a16:creationId xmlns:a16="http://schemas.microsoft.com/office/drawing/2014/main" id="{8B7C61D2-53ED-4306-B49D-A7E357C65D74}"/>
              </a:ext>
            </a:extLst>
          </p:cNvPr>
          <p:cNvSpPr/>
          <p:nvPr/>
        </p:nvSpPr>
        <p:spPr>
          <a:xfrm>
            <a:off x="7756786" y="9234"/>
            <a:ext cx="4458277" cy="6857996"/>
          </a:xfrm>
          <a:custGeom>
            <a:avLst/>
            <a:gdLst>
              <a:gd name="connsiteX0" fmla="*/ 2 w 4458277"/>
              <a:gd name="connsiteY0" fmla="*/ 0 h 6857996"/>
              <a:gd name="connsiteX1" fmla="*/ 4458277 w 4458277"/>
              <a:gd name="connsiteY1" fmla="*/ 0 h 6857996"/>
              <a:gd name="connsiteX2" fmla="*/ 4458277 w 4458277"/>
              <a:gd name="connsiteY2" fmla="*/ 4324498 h 6857996"/>
              <a:gd name="connsiteX3" fmla="*/ 4458277 w 4458277"/>
              <a:gd name="connsiteY3" fmla="*/ 4324967 h 6857996"/>
              <a:gd name="connsiteX4" fmla="*/ 4458277 w 4458277"/>
              <a:gd name="connsiteY4" fmla="*/ 6857996 h 6857996"/>
              <a:gd name="connsiteX5" fmla="*/ 826 w 4458277"/>
              <a:gd name="connsiteY5" fmla="*/ 4324967 h 6857996"/>
              <a:gd name="connsiteX6" fmla="*/ 2 w 4458277"/>
              <a:gd name="connsiteY6" fmla="*/ 4324967 h 6857996"/>
              <a:gd name="connsiteX7" fmla="*/ 2 w 4458277"/>
              <a:gd name="connsiteY7" fmla="*/ 4324499 h 6857996"/>
              <a:gd name="connsiteX8" fmla="*/ 0 w 4458277"/>
              <a:gd name="connsiteY8" fmla="*/ 4324498 h 6857996"/>
              <a:gd name="connsiteX9" fmla="*/ 2 w 4458277"/>
              <a:gd name="connsiteY9" fmla="*/ 4324498 h 68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8277" h="6857996">
                <a:moveTo>
                  <a:pt x="2" y="0"/>
                </a:moveTo>
                <a:lnTo>
                  <a:pt x="4458277" y="0"/>
                </a:lnTo>
                <a:lnTo>
                  <a:pt x="4458277" y="4324498"/>
                </a:lnTo>
                <a:lnTo>
                  <a:pt x="4458277" y="4324967"/>
                </a:lnTo>
                <a:lnTo>
                  <a:pt x="4458277" y="6857996"/>
                </a:lnTo>
                <a:lnTo>
                  <a:pt x="826" y="4324967"/>
                </a:lnTo>
                <a:lnTo>
                  <a:pt x="2" y="4324967"/>
                </a:lnTo>
                <a:lnTo>
                  <a:pt x="2" y="4324499"/>
                </a:lnTo>
                <a:lnTo>
                  <a:pt x="0" y="4324498"/>
                </a:lnTo>
                <a:lnTo>
                  <a:pt x="2" y="4324498"/>
                </a:lnTo>
                <a:close/>
              </a:path>
            </a:pathLst>
          </a:custGeom>
          <a:solidFill>
            <a:srgbClr val="07110B">
              <a:alpha val="88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6" name="Picture 55">
            <a:extLst>
              <a:ext uri="{FF2B5EF4-FFF2-40B4-BE49-F238E27FC236}">
                <a16:creationId xmlns:a16="http://schemas.microsoft.com/office/drawing/2014/main" id="{59319B50-0B7B-4CFE-93A6-42E6CE84F722}"/>
              </a:ext>
            </a:extLst>
          </p:cNvPr>
          <p:cNvPicPr>
            <a:picLocks noChangeAspect="1"/>
          </p:cNvPicPr>
          <p:nvPr/>
        </p:nvPicPr>
        <p:blipFill>
          <a:blip r:embed="rId5">
            <a:clrChange>
              <a:clrFrom>
                <a:srgbClr val="BCC3BE"/>
              </a:clrFrom>
              <a:clrTo>
                <a:srgbClr val="BCC3BE">
                  <a:alpha val="0"/>
                </a:srgbClr>
              </a:clrTo>
            </a:clrChange>
          </a:blip>
          <a:stretch>
            <a:fillRect/>
          </a:stretch>
        </p:blipFill>
        <p:spPr>
          <a:xfrm rot="5400000">
            <a:off x="9696069" y="2039223"/>
            <a:ext cx="1287466" cy="1819317"/>
          </a:xfrm>
          <a:prstGeom prst="rect">
            <a:avLst/>
          </a:prstGeom>
        </p:spPr>
      </p:pic>
      <p:pic>
        <p:nvPicPr>
          <p:cNvPr id="16" name="Picture 15">
            <a:extLst>
              <a:ext uri="{FF2B5EF4-FFF2-40B4-BE49-F238E27FC236}">
                <a16:creationId xmlns:a16="http://schemas.microsoft.com/office/drawing/2014/main" id="{FADDB9DD-A25E-453F-B712-01DE526A6FC3}"/>
              </a:ext>
            </a:extLst>
          </p:cNvPr>
          <p:cNvPicPr>
            <a:picLocks noChangeAspect="1"/>
          </p:cNvPicPr>
          <p:nvPr/>
        </p:nvPicPr>
        <p:blipFill rotWithShape="1">
          <a:blip r:embed="rId6">
            <a:extLst>
              <a:ext uri="{28A0092B-C50C-407E-A947-70E740481C1C}">
                <a14:useLocalDpi xmlns:a14="http://schemas.microsoft.com/office/drawing/2010/main" val="0"/>
              </a:ext>
            </a:extLst>
          </a:blip>
          <a:srcRect l="24791" r="21968" b="21825"/>
          <a:stretch/>
        </p:blipFill>
        <p:spPr>
          <a:xfrm>
            <a:off x="4439322" y="0"/>
            <a:ext cx="3292199" cy="2409310"/>
          </a:xfrm>
          <a:prstGeom prst="rect">
            <a:avLst/>
          </a:prstGeom>
        </p:spPr>
      </p:pic>
      <p:sp>
        <p:nvSpPr>
          <p:cNvPr id="17" name="Rectangle 16">
            <a:extLst>
              <a:ext uri="{FF2B5EF4-FFF2-40B4-BE49-F238E27FC236}">
                <a16:creationId xmlns:a16="http://schemas.microsoft.com/office/drawing/2014/main" id="{DB97AEC2-C95C-485B-AF24-CFD941D361E6}"/>
              </a:ext>
            </a:extLst>
          </p:cNvPr>
          <p:cNvSpPr/>
          <p:nvPr/>
        </p:nvSpPr>
        <p:spPr>
          <a:xfrm>
            <a:off x="4432300" y="-9236"/>
            <a:ext cx="3321050" cy="2418546"/>
          </a:xfrm>
          <a:prstGeom prst="rect">
            <a:avLst/>
          </a:prstGeom>
          <a:solidFill>
            <a:srgbClr val="07110B">
              <a:alpha val="88000"/>
            </a:srgb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Rockwell" panose="02060603020205020403" pitchFamily="18" charset="0"/>
            </a:endParaRPr>
          </a:p>
        </p:txBody>
      </p:sp>
      <p:sp>
        <p:nvSpPr>
          <p:cNvPr id="18" name="TextBox 17">
            <a:extLst>
              <a:ext uri="{FF2B5EF4-FFF2-40B4-BE49-F238E27FC236}">
                <a16:creationId xmlns:a16="http://schemas.microsoft.com/office/drawing/2014/main" id="{4375F4B1-36DA-4EB1-AE08-49C4026B3235}"/>
              </a:ext>
            </a:extLst>
          </p:cNvPr>
          <p:cNvSpPr txBox="1"/>
          <p:nvPr/>
        </p:nvSpPr>
        <p:spPr>
          <a:xfrm>
            <a:off x="9655974" y="1629"/>
            <a:ext cx="1417760" cy="369332"/>
          </a:xfrm>
          <a:prstGeom prst="rect">
            <a:avLst/>
          </a:prstGeom>
          <a:noFill/>
        </p:spPr>
        <p:txBody>
          <a:bodyPr wrap="none" rtlCol="0">
            <a:spAutoFit/>
          </a:bodyPr>
          <a:lstStyle/>
          <a:p>
            <a:r>
              <a:rPr lang="en-AU" dirty="0">
                <a:solidFill>
                  <a:schemeClr val="bg1"/>
                </a:solidFill>
                <a:latin typeface="Rockwell" panose="02060603020205020403" pitchFamily="18" charset="0"/>
              </a:rPr>
              <a:t>SOFTWARE</a:t>
            </a:r>
          </a:p>
        </p:txBody>
      </p:sp>
      <p:sp>
        <p:nvSpPr>
          <p:cNvPr id="21" name="TextBox 20">
            <a:extLst>
              <a:ext uri="{FF2B5EF4-FFF2-40B4-BE49-F238E27FC236}">
                <a16:creationId xmlns:a16="http://schemas.microsoft.com/office/drawing/2014/main" id="{B5CA0137-9C4D-485F-B555-7CB4BD0D2C03}"/>
              </a:ext>
            </a:extLst>
          </p:cNvPr>
          <p:cNvSpPr txBox="1"/>
          <p:nvPr/>
        </p:nvSpPr>
        <p:spPr>
          <a:xfrm>
            <a:off x="250173" y="36023"/>
            <a:ext cx="3490571" cy="369332"/>
          </a:xfrm>
          <a:prstGeom prst="rect">
            <a:avLst/>
          </a:prstGeom>
          <a:noFill/>
        </p:spPr>
        <p:txBody>
          <a:bodyPr wrap="none" rtlCol="0">
            <a:spAutoFit/>
          </a:bodyPr>
          <a:lstStyle/>
          <a:p>
            <a:r>
              <a:rPr lang="en-AU" dirty="0">
                <a:solidFill>
                  <a:schemeClr val="bg1"/>
                </a:solidFill>
                <a:latin typeface="Rockwell" panose="02060603020205020403" pitchFamily="18" charset="0"/>
              </a:rPr>
              <a:t>HARDWARE and PRODUCTION</a:t>
            </a:r>
          </a:p>
        </p:txBody>
      </p:sp>
      <p:sp>
        <p:nvSpPr>
          <p:cNvPr id="22" name="TextBox 21">
            <a:extLst>
              <a:ext uri="{FF2B5EF4-FFF2-40B4-BE49-F238E27FC236}">
                <a16:creationId xmlns:a16="http://schemas.microsoft.com/office/drawing/2014/main" id="{BCC16017-EF0D-4FDC-9BC9-C54BC2BB8145}"/>
              </a:ext>
            </a:extLst>
          </p:cNvPr>
          <p:cNvSpPr txBox="1"/>
          <p:nvPr/>
        </p:nvSpPr>
        <p:spPr>
          <a:xfrm>
            <a:off x="4429936" y="4325324"/>
            <a:ext cx="3358612" cy="369332"/>
          </a:xfrm>
          <a:prstGeom prst="rect">
            <a:avLst/>
          </a:prstGeom>
          <a:noFill/>
        </p:spPr>
        <p:txBody>
          <a:bodyPr wrap="none" rtlCol="0">
            <a:spAutoFit/>
          </a:bodyPr>
          <a:lstStyle/>
          <a:p>
            <a:r>
              <a:rPr lang="en-AU" dirty="0" smtClean="0">
                <a:solidFill>
                  <a:schemeClr val="bg1"/>
                </a:solidFill>
                <a:latin typeface="Rockwell" panose="02060603020205020403" pitchFamily="18" charset="0"/>
              </a:rPr>
              <a:t>TESTING </a:t>
            </a:r>
            <a:r>
              <a:rPr lang="en-AU" dirty="0">
                <a:solidFill>
                  <a:schemeClr val="bg1"/>
                </a:solidFill>
                <a:latin typeface="Rockwell" panose="02060603020205020403" pitchFamily="18" charset="0"/>
              </a:rPr>
              <a:t>and </a:t>
            </a:r>
            <a:r>
              <a:rPr lang="en-AU" dirty="0" smtClean="0">
                <a:solidFill>
                  <a:schemeClr val="bg1"/>
                </a:solidFill>
                <a:latin typeface="Rockwell" panose="02060603020205020403" pitchFamily="18" charset="0"/>
              </a:rPr>
              <a:t>DEVELOPMENT</a:t>
            </a:r>
            <a:endParaRPr lang="en-AU" dirty="0">
              <a:solidFill>
                <a:schemeClr val="bg1"/>
              </a:solidFill>
              <a:latin typeface="Rockwell" panose="02060603020205020403" pitchFamily="18" charset="0"/>
            </a:endParaRPr>
          </a:p>
        </p:txBody>
      </p:sp>
      <p:sp>
        <p:nvSpPr>
          <p:cNvPr id="29" name="TextBox 28">
            <a:extLst>
              <a:ext uri="{FF2B5EF4-FFF2-40B4-BE49-F238E27FC236}">
                <a16:creationId xmlns:a16="http://schemas.microsoft.com/office/drawing/2014/main" id="{4EA54558-EB42-4883-9080-1743545F0AAE}"/>
              </a:ext>
            </a:extLst>
          </p:cNvPr>
          <p:cNvSpPr txBox="1"/>
          <p:nvPr/>
        </p:nvSpPr>
        <p:spPr>
          <a:xfrm>
            <a:off x="5441757" y="-1167"/>
            <a:ext cx="1340623" cy="369332"/>
          </a:xfrm>
          <a:prstGeom prst="rect">
            <a:avLst/>
          </a:prstGeom>
          <a:noFill/>
        </p:spPr>
        <p:txBody>
          <a:bodyPr wrap="none" rtlCol="0">
            <a:spAutoFit/>
          </a:bodyPr>
          <a:lstStyle/>
          <a:p>
            <a:r>
              <a:rPr lang="en-AU" dirty="0" smtClean="0">
                <a:solidFill>
                  <a:schemeClr val="bg1"/>
                </a:solidFill>
                <a:latin typeface="Rockwell" panose="02060603020205020403" pitchFamily="18" charset="0"/>
              </a:rPr>
              <a:t>ABSTRACT</a:t>
            </a:r>
            <a:endParaRPr lang="en-AU" sz="1600" dirty="0">
              <a:solidFill>
                <a:schemeClr val="bg1"/>
              </a:solidFill>
              <a:latin typeface="Rockwell" panose="02060603020205020403" pitchFamily="18" charset="0"/>
            </a:endParaRPr>
          </a:p>
        </p:txBody>
      </p:sp>
      <p:sp>
        <p:nvSpPr>
          <p:cNvPr id="30" name="TextBox 29">
            <a:extLst>
              <a:ext uri="{FF2B5EF4-FFF2-40B4-BE49-F238E27FC236}">
                <a16:creationId xmlns:a16="http://schemas.microsoft.com/office/drawing/2014/main" id="{D4326BAF-6369-4C83-A7C3-9D50B2891C0C}"/>
              </a:ext>
            </a:extLst>
          </p:cNvPr>
          <p:cNvSpPr txBox="1"/>
          <p:nvPr/>
        </p:nvSpPr>
        <p:spPr>
          <a:xfrm>
            <a:off x="4457306" y="396954"/>
            <a:ext cx="3274215" cy="1862048"/>
          </a:xfrm>
          <a:prstGeom prst="rect">
            <a:avLst/>
          </a:prstGeom>
          <a:noFill/>
        </p:spPr>
        <p:txBody>
          <a:bodyPr wrap="square" rtlCol="0">
            <a:spAutoFit/>
          </a:bodyPr>
          <a:lstStyle/>
          <a:p>
            <a:pPr algn="just"/>
            <a:r>
              <a:rPr lang="en-AU" sz="500" dirty="0">
                <a:solidFill>
                  <a:schemeClr val="bg1"/>
                </a:solidFill>
                <a:latin typeface="Rockwell" panose="02060603020205020403" pitchFamily="18" charset="0"/>
              </a:rPr>
              <a:t>Team </a:t>
            </a:r>
            <a:r>
              <a:rPr lang="en-AU" sz="500" dirty="0" smtClean="0">
                <a:solidFill>
                  <a:schemeClr val="bg1"/>
                </a:solidFill>
                <a:latin typeface="Rockwell" panose="02060603020205020403" pitchFamily="18" charset="0"/>
              </a:rPr>
              <a:t>APEX </a:t>
            </a:r>
            <a:r>
              <a:rPr lang="en-AU" sz="500" dirty="0">
                <a:solidFill>
                  <a:schemeClr val="bg1"/>
                </a:solidFill>
                <a:latin typeface="Rockwell" panose="02060603020205020403" pitchFamily="18" charset="0"/>
              </a:rPr>
              <a:t>is a team from Queensland, Australia, representing the school Brisbane Boys’ College. We consist of 4 </a:t>
            </a:r>
            <a:r>
              <a:rPr lang="en-AU" sz="500" dirty="0" smtClean="0">
                <a:solidFill>
                  <a:schemeClr val="bg1"/>
                </a:solidFill>
                <a:latin typeface="Rockwell" panose="02060603020205020403" pitchFamily="18" charset="0"/>
              </a:rPr>
              <a:t>Year </a:t>
            </a:r>
            <a:r>
              <a:rPr lang="en-AU" sz="500" dirty="0">
                <a:solidFill>
                  <a:schemeClr val="bg1"/>
                </a:solidFill>
                <a:latin typeface="Rockwell" panose="02060603020205020403" pitchFamily="18" charset="0"/>
              </a:rPr>
              <a:t>12 students.</a:t>
            </a:r>
          </a:p>
          <a:p>
            <a:pPr algn="just"/>
            <a:endParaRPr lang="en-AU" sz="5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Team Apex’s robots were designed with utility and accuracy in mind. Constructed using a mixture of laser-cut </a:t>
            </a:r>
            <a:r>
              <a:rPr lang="en-AU" sz="500" dirty="0" smtClean="0">
                <a:solidFill>
                  <a:schemeClr val="bg1"/>
                </a:solidFill>
                <a:latin typeface="Rockwell" panose="02060603020205020403" pitchFamily="18" charset="0"/>
              </a:rPr>
              <a:t>polycarbonate, </a:t>
            </a:r>
            <a:r>
              <a:rPr lang="en-AU" sz="500" dirty="0">
                <a:solidFill>
                  <a:schemeClr val="bg1"/>
                </a:solidFill>
                <a:latin typeface="Rockwell" panose="02060603020205020403" pitchFamily="18" charset="0"/>
              </a:rPr>
              <a:t>high durability  3D printed PLA plastics and printed circuit boards, Apex’s robots were built to last. The tiered structure of our robots allows for quick and easy repair and troubleshooting. The addition </a:t>
            </a:r>
            <a:r>
              <a:rPr lang="en-AU" sz="500" dirty="0" smtClean="0">
                <a:solidFill>
                  <a:schemeClr val="bg1"/>
                </a:solidFill>
                <a:latin typeface="Rockwell" panose="02060603020205020403" pitchFamily="18" charset="0"/>
              </a:rPr>
              <a:t>of </a:t>
            </a:r>
            <a:r>
              <a:rPr lang="en-AU" sz="500" dirty="0">
                <a:solidFill>
                  <a:schemeClr val="bg1"/>
                </a:solidFill>
                <a:latin typeface="Rockwell" panose="02060603020205020403" pitchFamily="18" charset="0"/>
              </a:rPr>
              <a:t>kicker and dribbler systems were incorporated in this </a:t>
            </a:r>
            <a:r>
              <a:rPr lang="en-AU" sz="500" dirty="0" smtClean="0">
                <a:solidFill>
                  <a:schemeClr val="bg1"/>
                </a:solidFill>
                <a:latin typeface="Rockwell" panose="02060603020205020403" pitchFamily="18" charset="0"/>
              </a:rPr>
              <a:t>years’ design </a:t>
            </a:r>
            <a:r>
              <a:rPr lang="en-AU" sz="500" dirty="0">
                <a:solidFill>
                  <a:schemeClr val="bg1"/>
                </a:solidFill>
                <a:latin typeface="Rockwell" panose="02060603020205020403" pitchFamily="18" charset="0"/>
              </a:rPr>
              <a:t>for additional manoeuvrability and control. High quality componentry was utilised, with a primary focus on accuracy: 4 highly accurate and fast Maxon DCX19s with accompanying motor controllers, a dual ringed </a:t>
            </a:r>
            <a:r>
              <a:rPr lang="en-AU" sz="500" dirty="0" smtClean="0">
                <a:solidFill>
                  <a:schemeClr val="bg1"/>
                </a:solidFill>
                <a:latin typeface="Rockwell" panose="02060603020205020403" pitchFamily="18" charset="0"/>
              </a:rPr>
              <a:t>LED-light </a:t>
            </a:r>
            <a:r>
              <a:rPr lang="en-AU" sz="500" dirty="0">
                <a:solidFill>
                  <a:schemeClr val="bg1"/>
                </a:solidFill>
                <a:latin typeface="Rockwell" panose="02060603020205020403" pitchFamily="18" charset="0"/>
              </a:rPr>
              <a:t>s</a:t>
            </a:r>
            <a:r>
              <a:rPr lang="en-AU" sz="500" dirty="0" smtClean="0">
                <a:solidFill>
                  <a:schemeClr val="bg1"/>
                </a:solidFill>
                <a:latin typeface="Rockwell" panose="02060603020205020403" pitchFamily="18" charset="0"/>
              </a:rPr>
              <a:t>ensor </a:t>
            </a:r>
            <a:r>
              <a:rPr lang="en-AU" sz="500" dirty="0">
                <a:solidFill>
                  <a:schemeClr val="bg1"/>
                </a:solidFill>
                <a:latin typeface="Rockwell" panose="02060603020205020403" pitchFamily="18" charset="0"/>
              </a:rPr>
              <a:t>design with 24 individual sensors, quad LIDAR units for accurate field positioning and a custom moulded mirror for 360 degree vision in conjunction with an Open MV-M7 camera.  </a:t>
            </a:r>
          </a:p>
          <a:p>
            <a:pPr algn="just"/>
            <a:endParaRPr lang="en-AU" sz="5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The program was split across three controllers to maximise speed of calculation. Object recognition is used to track various markers, the major focusses being the goals and ball. </a:t>
            </a:r>
            <a:r>
              <a:rPr lang="en-AU" sz="500" dirty="0" smtClean="0">
                <a:solidFill>
                  <a:schemeClr val="bg1"/>
                </a:solidFill>
                <a:latin typeface="Rockwell" panose="02060603020205020403" pitchFamily="18" charset="0"/>
              </a:rPr>
              <a:t>Calculations are </a:t>
            </a:r>
            <a:r>
              <a:rPr lang="en-AU" sz="500" dirty="0">
                <a:solidFill>
                  <a:schemeClr val="bg1"/>
                </a:solidFill>
                <a:latin typeface="Rockwell" panose="02060603020205020403" pitchFamily="18" charset="0"/>
              </a:rPr>
              <a:t>handled by a separate </a:t>
            </a:r>
            <a:r>
              <a:rPr lang="en-AU" sz="500" dirty="0" smtClean="0">
                <a:solidFill>
                  <a:schemeClr val="bg1"/>
                </a:solidFill>
                <a:latin typeface="Rockwell" panose="02060603020205020403" pitchFamily="18" charset="0"/>
              </a:rPr>
              <a:t>microcontroller </a:t>
            </a:r>
            <a:r>
              <a:rPr lang="en-AU" sz="500" dirty="0">
                <a:solidFill>
                  <a:schemeClr val="bg1"/>
                </a:solidFill>
                <a:latin typeface="Rockwell" panose="02060603020205020403" pitchFamily="18" charset="0"/>
              </a:rPr>
              <a:t>pass vectors to the motor </a:t>
            </a:r>
            <a:r>
              <a:rPr lang="en-AU" sz="500" dirty="0" smtClean="0">
                <a:solidFill>
                  <a:schemeClr val="bg1"/>
                </a:solidFill>
                <a:latin typeface="Rockwell" panose="02060603020205020403" pitchFamily="18" charset="0"/>
              </a:rPr>
              <a:t>controllers. </a:t>
            </a:r>
            <a:r>
              <a:rPr lang="en-AU" sz="500" dirty="0">
                <a:solidFill>
                  <a:schemeClr val="bg1"/>
                </a:solidFill>
                <a:latin typeface="Rockwell" panose="02060603020205020403" pitchFamily="18" charset="0"/>
              </a:rPr>
              <a:t>In the event of the camera losing sight of the ball, a signal is triggered to centre the robot on the field using four LIDAR modules and a gyro to maintain goal tracking. Inter-robot communication </a:t>
            </a:r>
            <a:r>
              <a:rPr lang="en-AU" sz="500" dirty="0" smtClean="0">
                <a:solidFill>
                  <a:schemeClr val="bg1"/>
                </a:solidFill>
                <a:latin typeface="Rockwell" panose="02060603020205020403" pitchFamily="18" charset="0"/>
              </a:rPr>
              <a:t>using HC-05 </a:t>
            </a:r>
            <a:r>
              <a:rPr lang="en-AU" sz="500" dirty="0">
                <a:solidFill>
                  <a:schemeClr val="bg1"/>
                </a:solidFill>
                <a:latin typeface="Rockwell" panose="02060603020205020403" pitchFamily="18" charset="0"/>
              </a:rPr>
              <a:t>Bluetooth modules allows for dynamic strategy with defender-attacker logic.</a:t>
            </a:r>
          </a:p>
          <a:p>
            <a:pPr algn="just"/>
            <a:endParaRPr lang="en-AU" sz="5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These robots were designed, built and programmed in an incredibly short period of time, being 3 months from competition. The development of a kicker, dribbler, camera, lidar, Bluetooth, and light gate were handled in this short period of time, alongside complete redesign of structure and electronics. Input and advice from other Australian teams made this feat possible in such a short period of </a:t>
            </a:r>
            <a:r>
              <a:rPr lang="en-AU" sz="500" dirty="0" smtClean="0">
                <a:solidFill>
                  <a:schemeClr val="bg1"/>
                </a:solidFill>
                <a:latin typeface="Rockwell" panose="02060603020205020403" pitchFamily="18" charset="0"/>
              </a:rPr>
              <a:t>time</a:t>
            </a:r>
            <a:r>
              <a:rPr lang="en-AU" sz="500" dirty="0">
                <a:solidFill>
                  <a:schemeClr val="bg1"/>
                </a:solidFill>
                <a:latin typeface="Rockwell" panose="02060603020205020403" pitchFamily="18" charset="0"/>
              </a:rPr>
              <a:t>.</a:t>
            </a:r>
            <a:endParaRPr lang="en-AU" sz="500" dirty="0">
              <a:solidFill>
                <a:schemeClr val="bg1"/>
              </a:solidFill>
              <a:latin typeface="Rockwell" panose="02060603020205020403" pitchFamily="18" charset="0"/>
            </a:endParaRPr>
          </a:p>
        </p:txBody>
      </p:sp>
      <p:sp>
        <p:nvSpPr>
          <p:cNvPr id="19" name="Content Placeholder 2"/>
          <p:cNvSpPr txBox="1">
            <a:spLocks/>
          </p:cNvSpPr>
          <p:nvPr/>
        </p:nvSpPr>
        <p:spPr>
          <a:xfrm>
            <a:off x="16844" y="365211"/>
            <a:ext cx="2814697" cy="1584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AU" sz="500" dirty="0">
                <a:solidFill>
                  <a:schemeClr val="bg1"/>
                </a:solidFill>
                <a:latin typeface="Rockwell" panose="02060603020205020403" pitchFamily="18" charset="0"/>
              </a:rPr>
              <a:t>Team APEX have created two almost identical </a:t>
            </a:r>
            <a:r>
              <a:rPr lang="en-AU" sz="500" dirty="0" smtClean="0">
                <a:solidFill>
                  <a:schemeClr val="bg1"/>
                </a:solidFill>
                <a:latin typeface="Rockwell" panose="02060603020205020403" pitchFamily="18" charset="0"/>
              </a:rPr>
              <a:t>robots, </a:t>
            </a:r>
            <a:r>
              <a:rPr lang="en-AU" sz="500" dirty="0">
                <a:solidFill>
                  <a:schemeClr val="bg1"/>
                </a:solidFill>
                <a:latin typeface="Rockwell" panose="02060603020205020403" pitchFamily="18" charset="0"/>
              </a:rPr>
              <a:t>e</a:t>
            </a:r>
            <a:r>
              <a:rPr lang="en-AU" sz="500" dirty="0" smtClean="0">
                <a:solidFill>
                  <a:schemeClr val="bg1"/>
                </a:solidFill>
                <a:latin typeface="Rockwell" panose="02060603020205020403" pitchFamily="18" charset="0"/>
              </a:rPr>
              <a:t>ach </a:t>
            </a:r>
            <a:r>
              <a:rPr lang="en-AU" sz="500" dirty="0">
                <a:solidFill>
                  <a:schemeClr val="bg1"/>
                </a:solidFill>
                <a:latin typeface="Rockwell" panose="02060603020205020403" pitchFamily="18" charset="0"/>
              </a:rPr>
              <a:t>comprising of three levels with different components on each </a:t>
            </a:r>
            <a:r>
              <a:rPr lang="en-AU" sz="500" dirty="0" smtClean="0">
                <a:solidFill>
                  <a:schemeClr val="bg1"/>
                </a:solidFill>
                <a:latin typeface="Rockwell" panose="02060603020205020403" pitchFamily="18" charset="0"/>
              </a:rPr>
              <a:t>plate. </a:t>
            </a:r>
            <a:r>
              <a:rPr lang="en-AU" sz="500" dirty="0">
                <a:solidFill>
                  <a:schemeClr val="bg1"/>
                </a:solidFill>
                <a:latin typeface="Rockwell" panose="02060603020205020403" pitchFamily="18" charset="0"/>
              </a:rPr>
              <a:t>Custom made PCBs were utilised </a:t>
            </a:r>
            <a:r>
              <a:rPr lang="en-AU" sz="500" dirty="0" smtClean="0">
                <a:solidFill>
                  <a:schemeClr val="bg1"/>
                </a:solidFill>
                <a:latin typeface="Rockwell" panose="02060603020205020403" pitchFamily="18" charset="0"/>
              </a:rPr>
              <a:t>to decrease </a:t>
            </a:r>
            <a:r>
              <a:rPr lang="en-AU" sz="500" dirty="0">
                <a:solidFill>
                  <a:schemeClr val="bg1"/>
                </a:solidFill>
                <a:latin typeface="Rockwell" panose="02060603020205020403" pitchFamily="18" charset="0"/>
              </a:rPr>
              <a:t>clutter and improve consistency. The major componentry used was</a:t>
            </a:r>
            <a:r>
              <a:rPr lang="en-AU" sz="500" dirty="0" smtClean="0">
                <a:solidFill>
                  <a:schemeClr val="bg1"/>
                </a:solidFill>
                <a:latin typeface="Rockwell" panose="02060603020205020403" pitchFamily="18" charset="0"/>
              </a:rPr>
              <a:t>:</a:t>
            </a:r>
          </a:p>
          <a:p>
            <a:pPr algn="just"/>
            <a:endParaRPr lang="en-AU" sz="500" dirty="0">
              <a:solidFill>
                <a:schemeClr val="bg1"/>
              </a:solidFill>
              <a:latin typeface="Rockwell" panose="02060603020205020403" pitchFamily="18" charset="0"/>
            </a:endParaRPr>
          </a:p>
          <a:p>
            <a:pPr algn="just">
              <a:spcBef>
                <a:spcPts val="0"/>
              </a:spcBef>
            </a:pPr>
            <a:r>
              <a:rPr lang="en-AU" sz="500" dirty="0" smtClean="0">
                <a:solidFill>
                  <a:schemeClr val="bg1"/>
                </a:solidFill>
                <a:latin typeface="Rockwell" panose="02060603020205020403" pitchFamily="18" charset="0"/>
              </a:rPr>
              <a:t>-  4 </a:t>
            </a:r>
            <a:r>
              <a:rPr lang="en-AU" sz="500" dirty="0">
                <a:solidFill>
                  <a:schemeClr val="bg1"/>
                </a:solidFill>
                <a:latin typeface="Rockwell" panose="02060603020205020403" pitchFamily="18" charset="0"/>
              </a:rPr>
              <a:t>x Maxon DCX19 </a:t>
            </a:r>
            <a:r>
              <a:rPr lang="en-AU" sz="500" dirty="0" smtClean="0">
                <a:solidFill>
                  <a:schemeClr val="bg1"/>
                </a:solidFill>
                <a:latin typeface="Rockwell" panose="02060603020205020403" pitchFamily="18" charset="0"/>
              </a:rPr>
              <a:t>motors</a:t>
            </a:r>
          </a:p>
          <a:p>
            <a:pPr algn="just">
              <a:spcBef>
                <a:spcPts val="0"/>
              </a:spcBef>
            </a:pPr>
            <a:r>
              <a:rPr lang="en-AU" sz="500" dirty="0" smtClean="0">
                <a:solidFill>
                  <a:schemeClr val="bg1"/>
                </a:solidFill>
                <a:latin typeface="Rockwell" panose="02060603020205020403" pitchFamily="18" charset="0"/>
              </a:rPr>
              <a:t>- 4 x LMD18200T motor controllers </a:t>
            </a:r>
            <a:endParaRPr lang="en-AU" sz="500" dirty="0">
              <a:solidFill>
                <a:schemeClr val="bg1"/>
              </a:solidFill>
              <a:latin typeface="Rockwell" panose="02060603020205020403" pitchFamily="18" charset="0"/>
            </a:endParaRPr>
          </a:p>
          <a:p>
            <a:pPr algn="just">
              <a:spcBef>
                <a:spcPts val="0"/>
              </a:spcBef>
            </a:pPr>
            <a:r>
              <a:rPr lang="en-AU" sz="500" dirty="0">
                <a:solidFill>
                  <a:schemeClr val="bg1"/>
                </a:solidFill>
                <a:latin typeface="Rockwell" panose="02060603020205020403" pitchFamily="18" charset="0"/>
              </a:rPr>
              <a:t>-  4 x Omnidirectional wheels</a:t>
            </a:r>
          </a:p>
          <a:p>
            <a:pPr algn="just">
              <a:spcBef>
                <a:spcPts val="0"/>
              </a:spcBef>
            </a:pPr>
            <a:r>
              <a:rPr lang="en-AU" sz="500" dirty="0">
                <a:solidFill>
                  <a:schemeClr val="bg1"/>
                </a:solidFill>
                <a:latin typeface="Rockwell" panose="02060603020205020403" pitchFamily="18" charset="0"/>
              </a:rPr>
              <a:t>- 4 x Lidar Modules, for use in a field positioning</a:t>
            </a:r>
          </a:p>
          <a:p>
            <a:pPr algn="just">
              <a:spcBef>
                <a:spcPts val="0"/>
              </a:spcBef>
            </a:pPr>
            <a:r>
              <a:rPr lang="en-AU" sz="500" dirty="0">
                <a:solidFill>
                  <a:schemeClr val="bg1"/>
                </a:solidFill>
                <a:latin typeface="Rockwell" panose="02060603020205020403" pitchFamily="18" charset="0"/>
              </a:rPr>
              <a:t>- 2 x Teensy 3.5 Microcontrollers in a designated slave-master configuration</a:t>
            </a:r>
          </a:p>
          <a:p>
            <a:pPr algn="just">
              <a:spcBef>
                <a:spcPts val="0"/>
              </a:spcBef>
            </a:pPr>
            <a:r>
              <a:rPr lang="en-AU" sz="500" dirty="0">
                <a:solidFill>
                  <a:schemeClr val="bg1"/>
                </a:solidFill>
                <a:latin typeface="Rockwell" panose="02060603020205020403" pitchFamily="18" charset="0"/>
              </a:rPr>
              <a:t>-  24 </a:t>
            </a:r>
            <a:r>
              <a:rPr lang="en-AU" sz="500" dirty="0" smtClean="0">
                <a:solidFill>
                  <a:schemeClr val="bg1"/>
                </a:solidFill>
                <a:latin typeface="Rockwell" panose="02060603020205020403" pitchFamily="18" charset="0"/>
              </a:rPr>
              <a:t>Red Light </a:t>
            </a:r>
            <a:r>
              <a:rPr lang="en-AU" sz="500" dirty="0">
                <a:solidFill>
                  <a:schemeClr val="bg1"/>
                </a:solidFill>
                <a:latin typeface="Rockwell" panose="02060603020205020403" pitchFamily="18" charset="0"/>
              </a:rPr>
              <a:t>Sensors in a dual ring set-up</a:t>
            </a:r>
          </a:p>
          <a:p>
            <a:pPr algn="just">
              <a:spcBef>
                <a:spcPts val="0"/>
              </a:spcBef>
            </a:pPr>
            <a:r>
              <a:rPr lang="en-AU" sz="500" dirty="0">
                <a:solidFill>
                  <a:schemeClr val="bg1"/>
                </a:solidFill>
                <a:latin typeface="Rockwell" panose="02060603020205020403" pitchFamily="18" charset="0"/>
              </a:rPr>
              <a:t>- Open MV-M7 camera with object recognition use in conjunction with a 360 degree mirror</a:t>
            </a:r>
          </a:p>
          <a:p>
            <a:pPr algn="just">
              <a:spcBef>
                <a:spcPts val="0"/>
              </a:spcBef>
            </a:pPr>
            <a:r>
              <a:rPr lang="en-AU" sz="500" dirty="0">
                <a:solidFill>
                  <a:schemeClr val="bg1"/>
                </a:solidFill>
                <a:latin typeface="Rockwell" panose="02060603020205020403" pitchFamily="18" charset="0"/>
              </a:rPr>
              <a:t>- MPU 9250 IMU, dual gyroscope accelerometer</a:t>
            </a:r>
          </a:p>
          <a:p>
            <a:pPr algn="just">
              <a:spcBef>
                <a:spcPts val="0"/>
              </a:spcBef>
            </a:pPr>
            <a:r>
              <a:rPr lang="en-AU" sz="500" dirty="0">
                <a:solidFill>
                  <a:schemeClr val="bg1"/>
                </a:solidFill>
                <a:latin typeface="Rockwell" panose="02060603020205020403" pitchFamily="18" charset="0"/>
              </a:rPr>
              <a:t>- Light </a:t>
            </a:r>
            <a:r>
              <a:rPr lang="en-AU" sz="500" dirty="0" smtClean="0">
                <a:solidFill>
                  <a:schemeClr val="bg1"/>
                </a:solidFill>
                <a:latin typeface="Rockwell" panose="02060603020205020403" pitchFamily="18" charset="0"/>
              </a:rPr>
              <a:t>Gate, to detect when ball is captured</a:t>
            </a:r>
            <a:endParaRPr lang="en-AU" sz="500" dirty="0">
              <a:solidFill>
                <a:schemeClr val="bg1"/>
              </a:solidFill>
              <a:latin typeface="Rockwell" panose="02060603020205020403" pitchFamily="18" charset="0"/>
            </a:endParaRPr>
          </a:p>
          <a:p>
            <a:pPr algn="just">
              <a:spcBef>
                <a:spcPts val="0"/>
              </a:spcBef>
            </a:pPr>
            <a:r>
              <a:rPr lang="en-AU" sz="500" dirty="0">
                <a:solidFill>
                  <a:schemeClr val="bg1"/>
                </a:solidFill>
                <a:latin typeface="Rockwell" panose="02060603020205020403" pitchFamily="18" charset="0"/>
              </a:rPr>
              <a:t>- Silicone Dribbler Bar, powered by a </a:t>
            </a:r>
            <a:r>
              <a:rPr lang="en-AU" sz="500" dirty="0" err="1">
                <a:solidFill>
                  <a:schemeClr val="bg1"/>
                </a:solidFill>
                <a:latin typeface="Rockwell" panose="02060603020205020403" pitchFamily="18" charset="0"/>
              </a:rPr>
              <a:t>trackstar</a:t>
            </a:r>
            <a:r>
              <a:rPr lang="en-AU" sz="500" dirty="0">
                <a:solidFill>
                  <a:schemeClr val="bg1"/>
                </a:solidFill>
                <a:latin typeface="Rockwell" panose="02060603020205020403" pitchFamily="18" charset="0"/>
              </a:rPr>
              <a:t> brushless motor</a:t>
            </a:r>
          </a:p>
          <a:p>
            <a:pPr algn="just">
              <a:spcBef>
                <a:spcPts val="0"/>
              </a:spcBef>
            </a:pPr>
            <a:r>
              <a:rPr lang="en-AU" sz="500" dirty="0">
                <a:solidFill>
                  <a:schemeClr val="bg1"/>
                </a:solidFill>
                <a:latin typeface="Rockwell" panose="02060603020205020403" pitchFamily="18" charset="0"/>
              </a:rPr>
              <a:t>- 2 x HC-05 master-Slave Bluetooth modules for dynamic and advanced strategy</a:t>
            </a:r>
          </a:p>
          <a:p>
            <a:pPr algn="just">
              <a:spcBef>
                <a:spcPts val="0"/>
              </a:spcBef>
            </a:pPr>
            <a:r>
              <a:rPr lang="en-AU" sz="500" dirty="0">
                <a:solidFill>
                  <a:schemeClr val="bg1"/>
                </a:solidFill>
                <a:latin typeface="Rockwell" panose="02060603020205020403" pitchFamily="18" charset="0"/>
              </a:rPr>
              <a:t>- Linear Solenoid Kicker Circuit</a:t>
            </a:r>
          </a:p>
        </p:txBody>
      </p:sp>
      <p:sp>
        <p:nvSpPr>
          <p:cNvPr id="20" name="Content Placeholder 2"/>
          <p:cNvSpPr txBox="1">
            <a:spLocks/>
          </p:cNvSpPr>
          <p:nvPr/>
        </p:nvSpPr>
        <p:spPr>
          <a:xfrm>
            <a:off x="1248130" y="2403202"/>
            <a:ext cx="3024882" cy="633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U" sz="700" dirty="0">
                <a:solidFill>
                  <a:schemeClr val="bg1"/>
                </a:solidFill>
                <a:latin typeface="Rockwell" panose="02060603020205020403" pitchFamily="18" charset="0"/>
              </a:rPr>
              <a:t>New Technologies</a:t>
            </a:r>
            <a:endParaRPr lang="en-AU" sz="5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The development of new features, namely the field positioning and 360 camera, were identified as necessary components in order to be competitive. This was gathered from the experience of multiple generations of </a:t>
            </a:r>
            <a:r>
              <a:rPr lang="en-AU" sz="500" dirty="0" err="1">
                <a:solidFill>
                  <a:schemeClr val="bg1"/>
                </a:solidFill>
                <a:latin typeface="Rockwell" panose="02060603020205020403" pitchFamily="18" charset="0"/>
              </a:rPr>
              <a:t>Robocup</a:t>
            </a:r>
            <a:r>
              <a:rPr lang="en-AU" sz="500" dirty="0">
                <a:solidFill>
                  <a:schemeClr val="bg1"/>
                </a:solidFill>
                <a:latin typeface="Rockwell" panose="02060603020205020403" pitchFamily="18" charset="0"/>
              </a:rPr>
              <a:t> participants and from observing previous international competitions. As such, the development of these components was prioritised.</a:t>
            </a:r>
          </a:p>
        </p:txBody>
      </p:sp>
      <p:sp>
        <p:nvSpPr>
          <p:cNvPr id="23" name="TextBox 22"/>
          <p:cNvSpPr txBox="1"/>
          <p:nvPr/>
        </p:nvSpPr>
        <p:spPr>
          <a:xfrm>
            <a:off x="21740" y="4617018"/>
            <a:ext cx="1632519" cy="984885"/>
          </a:xfrm>
          <a:prstGeom prst="rect">
            <a:avLst/>
          </a:prstGeom>
          <a:noFill/>
        </p:spPr>
        <p:txBody>
          <a:bodyPr wrap="square" rtlCol="0">
            <a:spAutoFit/>
          </a:bodyPr>
          <a:lstStyle/>
          <a:p>
            <a:pPr algn="just"/>
            <a:r>
              <a:rPr lang="en-AU" sz="800" dirty="0">
                <a:solidFill>
                  <a:schemeClr val="bg1"/>
                </a:solidFill>
                <a:latin typeface="Rockwell" panose="02060603020205020403" pitchFamily="18" charset="0"/>
              </a:rPr>
              <a:t>360 Camera</a:t>
            </a:r>
            <a:endParaRPr lang="en-AU" sz="500" dirty="0">
              <a:solidFill>
                <a:schemeClr val="bg1"/>
              </a:solidFill>
              <a:latin typeface="Rockwell" panose="02060603020205020403" pitchFamily="18" charset="0"/>
            </a:endParaRPr>
          </a:p>
          <a:p>
            <a:pPr algn="just"/>
            <a:r>
              <a:rPr lang="en-AU" sz="500" dirty="0" smtClean="0">
                <a:solidFill>
                  <a:schemeClr val="bg1"/>
                </a:solidFill>
                <a:latin typeface="Rockwell" panose="02060603020205020403" pitchFamily="18" charset="0"/>
              </a:rPr>
              <a:t>The </a:t>
            </a:r>
            <a:r>
              <a:rPr lang="en-AU" sz="500" dirty="0">
                <a:solidFill>
                  <a:schemeClr val="bg1"/>
                </a:solidFill>
                <a:latin typeface="Rockwell" panose="02060603020205020403" pitchFamily="18" charset="0"/>
              </a:rPr>
              <a:t>assembly comprises of an </a:t>
            </a:r>
            <a:r>
              <a:rPr lang="en" sz="500" dirty="0">
                <a:solidFill>
                  <a:schemeClr val="bg1"/>
                </a:solidFill>
                <a:latin typeface="Rockwell" panose="02060603020205020403" pitchFamily="18" charset="0"/>
                <a:sym typeface="Raleway"/>
              </a:rPr>
              <a:t>OpenMV M7 Camera,</a:t>
            </a:r>
            <a:r>
              <a:rPr lang="en-AU" sz="500" dirty="0">
                <a:solidFill>
                  <a:schemeClr val="bg1"/>
                </a:solidFill>
                <a:latin typeface="Rockwell" panose="02060603020205020403" pitchFamily="18" charset="0"/>
              </a:rPr>
              <a:t> 3D printed mount </a:t>
            </a:r>
            <a:r>
              <a:rPr lang="en-AU" sz="500" dirty="0" smtClean="0">
                <a:solidFill>
                  <a:schemeClr val="bg1"/>
                </a:solidFill>
                <a:latin typeface="Rockwell" panose="02060603020205020403" pitchFamily="18" charset="0"/>
              </a:rPr>
              <a:t>and</a:t>
            </a:r>
            <a:r>
              <a:rPr lang="en-AU" sz="500" dirty="0" smtClean="0">
                <a:solidFill>
                  <a:schemeClr val="bg1"/>
                </a:solidFill>
                <a:latin typeface="Rockwell" panose="02060603020205020403" pitchFamily="18" charset="0"/>
              </a:rPr>
              <a:t> </a:t>
            </a:r>
            <a:r>
              <a:rPr lang="en-AU" sz="500" dirty="0">
                <a:solidFill>
                  <a:schemeClr val="bg1"/>
                </a:solidFill>
                <a:latin typeface="Rockwell" panose="02060603020205020403" pitchFamily="18" charset="0"/>
              </a:rPr>
              <a:t>a transparent acrylic </a:t>
            </a:r>
            <a:r>
              <a:rPr lang="en-AU" sz="500" dirty="0" smtClean="0">
                <a:solidFill>
                  <a:schemeClr val="bg1"/>
                </a:solidFill>
                <a:latin typeface="Rockwell" panose="02060603020205020403" pitchFamily="18" charset="0"/>
              </a:rPr>
              <a:t>tube, attached to another </a:t>
            </a:r>
            <a:r>
              <a:rPr lang="en-AU" sz="500" dirty="0">
                <a:solidFill>
                  <a:schemeClr val="bg1"/>
                </a:solidFill>
                <a:latin typeface="Rockwell" panose="02060603020205020403" pitchFamily="18" charset="0"/>
              </a:rPr>
              <a:t>3D printed mirror mount. The 360 degree function is made possible by the camera looking at a </a:t>
            </a:r>
            <a:r>
              <a:rPr lang="en-AU" sz="500" dirty="0" smtClean="0">
                <a:solidFill>
                  <a:schemeClr val="bg1"/>
                </a:solidFill>
                <a:latin typeface="Rockwell" panose="02060603020205020403" pitchFamily="18" charset="0"/>
              </a:rPr>
              <a:t>parabolic </a:t>
            </a:r>
            <a:r>
              <a:rPr lang="en-AU" sz="500" dirty="0">
                <a:solidFill>
                  <a:schemeClr val="bg1"/>
                </a:solidFill>
                <a:latin typeface="Rockwell" panose="02060603020205020403" pitchFamily="18" charset="0"/>
              </a:rPr>
              <a:t>shaped piece of mirror. The moulded piece of mirror was created by heating it up and forming it over a specifically designed mould. The wide plate on the very top is there to stop interference from </a:t>
            </a:r>
            <a:r>
              <a:rPr lang="en-AU" sz="500" dirty="0" smtClean="0">
                <a:solidFill>
                  <a:schemeClr val="bg1"/>
                </a:solidFill>
                <a:latin typeface="Rockwell" panose="02060603020205020403" pitchFamily="18" charset="0"/>
              </a:rPr>
              <a:t>exterior light sources.</a:t>
            </a:r>
            <a:endParaRPr lang="en-AU" sz="500" dirty="0">
              <a:solidFill>
                <a:schemeClr val="bg1"/>
              </a:solidFill>
              <a:latin typeface="Rockwell" panose="02060603020205020403" pitchFamily="18" charset="0"/>
            </a:endParaRPr>
          </a:p>
        </p:txBody>
      </p:sp>
      <p:sp>
        <p:nvSpPr>
          <p:cNvPr id="50" name="Content Placeholder 2"/>
          <p:cNvSpPr txBox="1">
            <a:spLocks/>
          </p:cNvSpPr>
          <p:nvPr/>
        </p:nvSpPr>
        <p:spPr>
          <a:xfrm>
            <a:off x="9022448" y="316796"/>
            <a:ext cx="2446057" cy="6044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AU" sz="500" dirty="0">
                <a:solidFill>
                  <a:schemeClr val="bg1"/>
                </a:solidFill>
                <a:latin typeface="Rockwell" panose="02060603020205020403" pitchFamily="18" charset="0"/>
              </a:rPr>
              <a:t>Compartmentalising key </a:t>
            </a:r>
            <a:r>
              <a:rPr lang="en-AU" sz="500" dirty="0" smtClean="0">
                <a:solidFill>
                  <a:schemeClr val="bg1"/>
                </a:solidFill>
                <a:latin typeface="Rockwell" panose="02060603020205020403" pitchFamily="18" charset="0"/>
              </a:rPr>
              <a:t>calculations </a:t>
            </a:r>
            <a:r>
              <a:rPr lang="en-AU" sz="500" dirty="0">
                <a:solidFill>
                  <a:schemeClr val="bg1"/>
                </a:solidFill>
                <a:latin typeface="Rockwell" panose="02060603020205020403" pitchFamily="18" charset="0"/>
              </a:rPr>
              <a:t>across </a:t>
            </a:r>
            <a:r>
              <a:rPr lang="en-AU" sz="500" dirty="0" smtClean="0">
                <a:solidFill>
                  <a:schemeClr val="bg1"/>
                </a:solidFill>
                <a:latin typeface="Rockwell" panose="02060603020205020403" pitchFamily="18" charset="0"/>
              </a:rPr>
              <a:t>three </a:t>
            </a:r>
            <a:r>
              <a:rPr lang="en-AU" sz="500" dirty="0">
                <a:solidFill>
                  <a:schemeClr val="bg1"/>
                </a:solidFill>
                <a:latin typeface="Rockwell" panose="02060603020205020403" pitchFamily="18" charset="0"/>
              </a:rPr>
              <a:t>microcontrollers effectively increases </a:t>
            </a:r>
            <a:r>
              <a:rPr lang="en-AU" sz="500" dirty="0" smtClean="0">
                <a:solidFill>
                  <a:schemeClr val="bg1"/>
                </a:solidFill>
                <a:latin typeface="Rockwell" panose="02060603020205020403" pitchFamily="18" charset="0"/>
              </a:rPr>
              <a:t>processing speed</a:t>
            </a:r>
            <a:r>
              <a:rPr lang="en-AU" sz="500" dirty="0" smtClean="0">
                <a:solidFill>
                  <a:schemeClr val="bg1"/>
                </a:solidFill>
                <a:latin typeface="Rockwell" panose="02060603020205020403" pitchFamily="18" charset="0"/>
              </a:rPr>
              <a:t>. </a:t>
            </a:r>
            <a:r>
              <a:rPr lang="en-AU" sz="500" dirty="0">
                <a:solidFill>
                  <a:schemeClr val="bg1"/>
                </a:solidFill>
                <a:latin typeface="Rockwell" panose="02060603020205020403" pitchFamily="18" charset="0"/>
              </a:rPr>
              <a:t>SPI is used for Master-Slave communication between controllers, ensuring reliable and fast transmission of data. This reduces time of </a:t>
            </a:r>
            <a:r>
              <a:rPr lang="en-AU" sz="500" dirty="0" smtClean="0">
                <a:solidFill>
                  <a:schemeClr val="bg1"/>
                </a:solidFill>
                <a:latin typeface="Rockwell" panose="02060603020205020403" pitchFamily="18" charset="0"/>
              </a:rPr>
              <a:t>calculations</a:t>
            </a:r>
            <a:r>
              <a:rPr lang="en-AU" sz="500" dirty="0" smtClean="0">
                <a:solidFill>
                  <a:schemeClr val="bg1"/>
                </a:solidFill>
                <a:latin typeface="Rockwell" panose="02060603020205020403" pitchFamily="18" charset="0"/>
              </a:rPr>
              <a:t>. This also</a:t>
            </a:r>
            <a:r>
              <a:rPr lang="en-AU" sz="500" dirty="0" smtClean="0">
                <a:solidFill>
                  <a:schemeClr val="bg1"/>
                </a:solidFill>
                <a:latin typeface="Rockwell" panose="02060603020205020403" pitchFamily="18" charset="0"/>
              </a:rPr>
              <a:t> </a:t>
            </a:r>
            <a:r>
              <a:rPr lang="en-AU" sz="500" dirty="0">
                <a:solidFill>
                  <a:schemeClr val="bg1"/>
                </a:solidFill>
                <a:latin typeface="Rockwell" panose="02060603020205020403" pitchFamily="18" charset="0"/>
              </a:rPr>
              <a:t>effectively splits the development of software, making future debugging and optimisation far easier.</a:t>
            </a:r>
          </a:p>
        </p:txBody>
      </p:sp>
      <p:pic>
        <p:nvPicPr>
          <p:cNvPr id="6" name="Picture 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02076" y="270907"/>
            <a:ext cx="3296988" cy="1905555"/>
          </a:xfrm>
          <a:prstGeom prst="rect">
            <a:avLst/>
          </a:prstGeom>
        </p:spPr>
      </p:pic>
      <p:sp>
        <p:nvSpPr>
          <p:cNvPr id="9" name="TextBox 8"/>
          <p:cNvSpPr txBox="1"/>
          <p:nvPr/>
        </p:nvSpPr>
        <p:spPr>
          <a:xfrm>
            <a:off x="9369764" y="1801520"/>
            <a:ext cx="2736850" cy="815608"/>
          </a:xfrm>
          <a:prstGeom prst="rect">
            <a:avLst/>
          </a:prstGeom>
          <a:noFill/>
        </p:spPr>
        <p:txBody>
          <a:bodyPr wrap="square" rtlCol="0">
            <a:spAutoFit/>
          </a:bodyPr>
          <a:lstStyle/>
          <a:p>
            <a:pPr algn="just"/>
            <a:r>
              <a:rPr lang="en-AU" sz="500" dirty="0">
                <a:solidFill>
                  <a:schemeClr val="bg1"/>
                </a:solidFill>
                <a:latin typeface="Rockwell" panose="02060603020205020403" pitchFamily="18" charset="0"/>
              </a:rPr>
              <a:t>The ball and goals are detected via the Open-MV camera. For every snapshot of the camera, the image is scanned for the colours of the ball and </a:t>
            </a:r>
            <a:r>
              <a:rPr lang="en-AU" sz="500" dirty="0" smtClean="0">
                <a:solidFill>
                  <a:schemeClr val="bg1"/>
                </a:solidFill>
                <a:latin typeface="Rockwell" panose="02060603020205020403" pitchFamily="18" charset="0"/>
              </a:rPr>
              <a:t>goals. Their </a:t>
            </a:r>
            <a:r>
              <a:rPr lang="en-AU" sz="500" dirty="0">
                <a:solidFill>
                  <a:schemeClr val="bg1"/>
                </a:solidFill>
                <a:latin typeface="Rockwell" panose="02060603020205020403" pitchFamily="18" charset="0"/>
              </a:rPr>
              <a:t>x and y coordinates are sent through serial communication to the master teensy. The direction of each entity is easily calculated from </a:t>
            </a:r>
            <a:r>
              <a:rPr lang="en-AU" sz="500" dirty="0" smtClean="0">
                <a:solidFill>
                  <a:schemeClr val="bg1"/>
                </a:solidFill>
                <a:latin typeface="Rockwell" panose="02060603020205020403" pitchFamily="18" charset="0"/>
              </a:rPr>
              <a:t>their coordinates</a:t>
            </a:r>
            <a:r>
              <a:rPr lang="en-AU" sz="500" dirty="0">
                <a:solidFill>
                  <a:schemeClr val="bg1"/>
                </a:solidFill>
                <a:latin typeface="Rockwell" panose="02060603020205020403" pitchFamily="18" charset="0"/>
              </a:rPr>
              <a:t>. Exponential functions were modelled so that the distance of each entity can also be calculated with reasonable accuracy</a:t>
            </a:r>
            <a:r>
              <a:rPr lang="en-AU" sz="500" dirty="0" smtClean="0">
                <a:solidFill>
                  <a:schemeClr val="bg1"/>
                </a:solidFill>
                <a:latin typeface="Rockwell" panose="02060603020205020403" pitchFamily="18" charset="0"/>
              </a:rPr>
              <a:t>. </a:t>
            </a:r>
            <a:r>
              <a:rPr lang="en-AU" sz="500" dirty="0" smtClean="0">
                <a:solidFill>
                  <a:schemeClr val="bg1"/>
                </a:solidFill>
                <a:latin typeface="Rockwell" panose="02060603020205020403" pitchFamily="18" charset="0"/>
              </a:rPr>
              <a:t>Exponential functions were required because the relation between pixels and distance was exponential due to the mirror shape.</a:t>
            </a:r>
            <a:endParaRPr lang="en-AU" sz="500" dirty="0">
              <a:solidFill>
                <a:schemeClr val="bg1"/>
              </a:solidFill>
              <a:latin typeface="Rockwell" panose="02060603020205020403" pitchFamily="18" charset="0"/>
            </a:endParaRPr>
          </a:p>
          <a:p>
            <a:pPr algn="just"/>
            <a:endParaRPr lang="en-AU" sz="1200" dirty="0">
              <a:latin typeface="Rockwell" panose="02060603020205020403" pitchFamily="18" charset="0"/>
            </a:endParaRPr>
          </a:p>
        </p:txBody>
      </p:sp>
      <p:sp>
        <p:nvSpPr>
          <p:cNvPr id="10" name="TextBox 9"/>
          <p:cNvSpPr txBox="1"/>
          <p:nvPr/>
        </p:nvSpPr>
        <p:spPr>
          <a:xfrm>
            <a:off x="11315547" y="1586673"/>
            <a:ext cx="746679" cy="276999"/>
          </a:xfrm>
          <a:prstGeom prst="rect">
            <a:avLst/>
          </a:prstGeom>
          <a:noFill/>
        </p:spPr>
        <p:txBody>
          <a:bodyPr wrap="none" rtlCol="0">
            <a:spAutoFit/>
          </a:bodyPr>
          <a:lstStyle/>
          <a:p>
            <a:r>
              <a:rPr lang="en-AU" sz="1200" dirty="0">
                <a:solidFill>
                  <a:schemeClr val="bg1"/>
                </a:solidFill>
                <a:latin typeface="Rockwell" panose="02060603020205020403" pitchFamily="18" charset="0"/>
              </a:rPr>
              <a:t>Camera</a:t>
            </a:r>
          </a:p>
        </p:txBody>
      </p:sp>
      <p:pic>
        <p:nvPicPr>
          <p:cNvPr id="52" name="Picture 51"/>
          <p:cNvPicPr>
            <a:picLocks noChangeAspect="1"/>
          </p:cNvPicPr>
          <p:nvPr/>
        </p:nvPicPr>
        <p:blipFill>
          <a:blip r:embed="rId8"/>
          <a:stretch>
            <a:fillRect/>
          </a:stretch>
        </p:blipFill>
        <p:spPr>
          <a:xfrm>
            <a:off x="11332479" y="2527141"/>
            <a:ext cx="712813" cy="709673"/>
          </a:xfrm>
          <a:prstGeom prst="rect">
            <a:avLst/>
          </a:prstGeom>
        </p:spPr>
      </p:pic>
      <p:sp>
        <p:nvSpPr>
          <p:cNvPr id="54" name="TextBox 53"/>
          <p:cNvSpPr txBox="1"/>
          <p:nvPr/>
        </p:nvSpPr>
        <p:spPr>
          <a:xfrm>
            <a:off x="7765632" y="2397739"/>
            <a:ext cx="1813003" cy="1092607"/>
          </a:xfrm>
          <a:prstGeom prst="rect">
            <a:avLst/>
          </a:prstGeom>
          <a:noFill/>
        </p:spPr>
        <p:txBody>
          <a:bodyPr wrap="square" rtlCol="0">
            <a:spAutoFit/>
          </a:bodyPr>
          <a:lstStyle/>
          <a:p>
            <a:pPr algn="just">
              <a:buNone/>
            </a:pPr>
            <a:r>
              <a:rPr lang="en-AU" sz="500" dirty="0">
                <a:solidFill>
                  <a:schemeClr val="bg1"/>
                </a:solidFill>
                <a:latin typeface="Rockwell" panose="02060603020205020403" pitchFamily="18" charset="0"/>
              </a:rPr>
              <a:t>Lidar logic was written with constant goal tracking in mind. The data from the onboard IMU is used in calculations to correct for the </a:t>
            </a:r>
            <a:r>
              <a:rPr lang="en-AU" sz="500" dirty="0" smtClean="0">
                <a:solidFill>
                  <a:schemeClr val="bg1"/>
                </a:solidFill>
                <a:latin typeface="Rockwell" panose="02060603020205020403" pitchFamily="18" charset="0"/>
              </a:rPr>
              <a:t>robot’s heading. </a:t>
            </a:r>
            <a:r>
              <a:rPr lang="en-AU" sz="500" dirty="0">
                <a:solidFill>
                  <a:schemeClr val="bg1"/>
                </a:solidFill>
                <a:latin typeface="Rockwell" panose="02060603020205020403" pitchFamily="18" charset="0"/>
              </a:rPr>
              <a:t>This data is interpreted using simple trigonometry to develop </a:t>
            </a:r>
            <a:r>
              <a:rPr lang="en-AU" sz="500" dirty="0" smtClean="0">
                <a:solidFill>
                  <a:schemeClr val="bg1"/>
                </a:solidFill>
                <a:latin typeface="Rockwell" panose="02060603020205020403" pitchFamily="18" charset="0"/>
              </a:rPr>
              <a:t>an </a:t>
            </a:r>
            <a:r>
              <a:rPr lang="en-AU" sz="500" dirty="0">
                <a:solidFill>
                  <a:schemeClr val="bg1"/>
                </a:solidFill>
                <a:latin typeface="Rockwell" panose="02060603020205020403" pitchFamily="18" charset="0"/>
              </a:rPr>
              <a:t>accurate </a:t>
            </a:r>
            <a:r>
              <a:rPr lang="en-AU" sz="500" dirty="0" smtClean="0">
                <a:solidFill>
                  <a:schemeClr val="bg1"/>
                </a:solidFill>
                <a:latin typeface="Rockwell" panose="02060603020205020403" pitchFamily="18" charset="0"/>
              </a:rPr>
              <a:t>on-field </a:t>
            </a:r>
            <a:r>
              <a:rPr lang="en-AU" sz="500" dirty="0">
                <a:solidFill>
                  <a:schemeClr val="bg1"/>
                </a:solidFill>
                <a:latin typeface="Rockwell" panose="02060603020205020403" pitchFamily="18" charset="0"/>
              </a:rPr>
              <a:t>position. In conjunction with the camera, key locations are attributed with a corresponding location and transmitted to the other robot via Bluetooth. This allows for constant and accurate tracking even without line of sight. This development was found to be especially useful for </a:t>
            </a:r>
            <a:r>
              <a:rPr lang="en-AU" sz="500" dirty="0" err="1">
                <a:solidFill>
                  <a:schemeClr val="bg1"/>
                </a:solidFill>
                <a:latin typeface="Rockwell" panose="02060603020205020403" pitchFamily="18" charset="0"/>
              </a:rPr>
              <a:t>superteam</a:t>
            </a:r>
            <a:r>
              <a:rPr lang="en-AU" sz="500" dirty="0">
                <a:solidFill>
                  <a:schemeClr val="bg1"/>
                </a:solidFill>
                <a:latin typeface="Rockwell" panose="02060603020205020403" pitchFamily="18" charset="0"/>
              </a:rPr>
              <a:t> due to </a:t>
            </a:r>
            <a:r>
              <a:rPr lang="en-AU" sz="500" dirty="0" smtClean="0">
                <a:solidFill>
                  <a:schemeClr val="bg1"/>
                </a:solidFill>
                <a:latin typeface="Rockwell" panose="02060603020205020403" pitchFamily="18" charset="0"/>
              </a:rPr>
              <a:t>limited camera </a:t>
            </a:r>
            <a:r>
              <a:rPr lang="en-AU" sz="500" dirty="0">
                <a:solidFill>
                  <a:schemeClr val="bg1"/>
                </a:solidFill>
                <a:latin typeface="Rockwell" panose="02060603020205020403" pitchFamily="18" charset="0"/>
              </a:rPr>
              <a:t>range. Location data is used to move the robot into high traffic </a:t>
            </a:r>
            <a:r>
              <a:rPr lang="en-AU" sz="500" dirty="0" smtClean="0">
                <a:solidFill>
                  <a:schemeClr val="bg1"/>
                </a:solidFill>
                <a:latin typeface="Rockwell" panose="02060603020205020403" pitchFamily="18" charset="0"/>
              </a:rPr>
              <a:t>zones such as in fron</a:t>
            </a:r>
            <a:r>
              <a:rPr lang="en-AU" sz="500" dirty="0" smtClean="0">
                <a:solidFill>
                  <a:schemeClr val="bg1"/>
                </a:solidFill>
                <a:latin typeface="Rockwell" panose="02060603020205020403" pitchFamily="18" charset="0"/>
              </a:rPr>
              <a:t>t of the goals.</a:t>
            </a:r>
            <a:endParaRPr lang="en-AU" sz="1050" dirty="0">
              <a:solidFill>
                <a:schemeClr val="bg1"/>
              </a:solidFill>
              <a:latin typeface="Rockwell" panose="02060603020205020403" pitchFamily="18" charset="0"/>
            </a:endParaRPr>
          </a:p>
        </p:txBody>
      </p:sp>
      <p:sp>
        <p:nvSpPr>
          <p:cNvPr id="55" name="TextBox 54"/>
          <p:cNvSpPr txBox="1"/>
          <p:nvPr/>
        </p:nvSpPr>
        <p:spPr>
          <a:xfrm>
            <a:off x="7764059" y="2182567"/>
            <a:ext cx="1433662" cy="276999"/>
          </a:xfrm>
          <a:prstGeom prst="rect">
            <a:avLst/>
          </a:prstGeom>
          <a:noFill/>
        </p:spPr>
        <p:txBody>
          <a:bodyPr wrap="none" rtlCol="0">
            <a:spAutoFit/>
          </a:bodyPr>
          <a:lstStyle/>
          <a:p>
            <a:r>
              <a:rPr lang="en-AU" sz="1200" dirty="0">
                <a:solidFill>
                  <a:schemeClr val="bg1"/>
                </a:solidFill>
                <a:latin typeface="Rockwell" panose="02060603020205020403" pitchFamily="18" charset="0"/>
              </a:rPr>
              <a:t>Field </a:t>
            </a:r>
            <a:r>
              <a:rPr lang="en-AU" sz="1200" dirty="0" smtClean="0">
                <a:solidFill>
                  <a:schemeClr val="bg1"/>
                </a:solidFill>
                <a:latin typeface="Rockwell" panose="02060603020205020403" pitchFamily="18" charset="0"/>
              </a:rPr>
              <a:t>Coordinate</a:t>
            </a:r>
            <a:endParaRPr lang="en-AU" sz="1200" dirty="0">
              <a:solidFill>
                <a:schemeClr val="bg1"/>
              </a:solidFill>
              <a:latin typeface="Rockwell" panose="02060603020205020403" pitchFamily="18" charset="0"/>
            </a:endParaRPr>
          </a:p>
        </p:txBody>
      </p:sp>
      <p:sp>
        <p:nvSpPr>
          <p:cNvPr id="58" name="TextBox 57"/>
          <p:cNvSpPr txBox="1"/>
          <p:nvPr/>
        </p:nvSpPr>
        <p:spPr>
          <a:xfrm>
            <a:off x="1808847" y="5871910"/>
            <a:ext cx="2926737" cy="907941"/>
          </a:xfrm>
          <a:prstGeom prst="rect">
            <a:avLst/>
          </a:prstGeom>
          <a:noFill/>
        </p:spPr>
        <p:txBody>
          <a:bodyPr wrap="square" rtlCol="0">
            <a:spAutoFit/>
          </a:bodyPr>
          <a:lstStyle/>
          <a:p>
            <a:pPr algn="just"/>
            <a:r>
              <a:rPr lang="en-AU" sz="800" dirty="0">
                <a:solidFill>
                  <a:schemeClr val="bg1"/>
                </a:solidFill>
                <a:latin typeface="Rockwell" panose="02060603020205020403" pitchFamily="18" charset="0"/>
              </a:rPr>
              <a:t>Development of Dribbler</a:t>
            </a:r>
            <a:endParaRPr lang="en-AU" sz="5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Various iterations of dribbler design and material were experimented with. A material with high durability and grip was found to be necessary to be used as a base. 3D printed shapes were coated in a variety of rubber materials and compared. These were all found to be sub-par and additional materials were investigated. Two </a:t>
            </a:r>
            <a:r>
              <a:rPr lang="en-AU" sz="500" dirty="0" smtClean="0">
                <a:solidFill>
                  <a:schemeClr val="bg1"/>
                </a:solidFill>
                <a:latin typeface="Rockwell" panose="02060603020205020403" pitchFamily="18" charset="0"/>
              </a:rPr>
              <a:t>part </a:t>
            </a:r>
            <a:r>
              <a:rPr lang="en-AU" sz="500" dirty="0">
                <a:solidFill>
                  <a:schemeClr val="bg1"/>
                </a:solidFill>
                <a:latin typeface="Rockwell" panose="02060603020205020403" pitchFamily="18" charset="0"/>
              </a:rPr>
              <a:t>s</a:t>
            </a:r>
            <a:r>
              <a:rPr lang="en-AU" sz="500" dirty="0" smtClean="0">
                <a:solidFill>
                  <a:schemeClr val="bg1"/>
                </a:solidFill>
                <a:latin typeface="Rockwell" panose="02060603020205020403" pitchFamily="18" charset="0"/>
              </a:rPr>
              <a:t>ilicone </a:t>
            </a:r>
            <a:r>
              <a:rPr lang="en-AU" sz="500" dirty="0">
                <a:solidFill>
                  <a:schemeClr val="bg1"/>
                </a:solidFill>
                <a:latin typeface="Rockwell" panose="02060603020205020403" pitchFamily="18" charset="0"/>
              </a:rPr>
              <a:t>s</a:t>
            </a:r>
            <a:r>
              <a:rPr lang="en-AU" sz="500" dirty="0" smtClean="0">
                <a:solidFill>
                  <a:schemeClr val="bg1"/>
                </a:solidFill>
                <a:latin typeface="Rockwell" panose="02060603020205020403" pitchFamily="18" charset="0"/>
              </a:rPr>
              <a:t>ealant </a:t>
            </a:r>
            <a:r>
              <a:rPr lang="en-AU" sz="500" dirty="0">
                <a:solidFill>
                  <a:schemeClr val="bg1"/>
                </a:solidFill>
                <a:latin typeface="Rockwell" panose="02060603020205020403" pitchFamily="18" charset="0"/>
              </a:rPr>
              <a:t>was found to be an effective material, with a high durability and grip. </a:t>
            </a:r>
            <a:r>
              <a:rPr lang="en-AU" sz="500" dirty="0" smtClean="0">
                <a:solidFill>
                  <a:schemeClr val="bg1"/>
                </a:solidFill>
                <a:latin typeface="Rockwell" panose="02060603020205020403" pitchFamily="18" charset="0"/>
              </a:rPr>
              <a:t>Following the decision of material, different design types were tried. Originally </a:t>
            </a:r>
            <a:r>
              <a:rPr lang="en-AU" sz="500" dirty="0">
                <a:solidFill>
                  <a:schemeClr val="bg1"/>
                </a:solidFill>
                <a:latin typeface="Rockwell" panose="02060603020205020403" pitchFamily="18" charset="0"/>
              </a:rPr>
              <a:t>a heavy conical design was tested, but produced rotation at suboptimal </a:t>
            </a:r>
            <a:r>
              <a:rPr lang="en-AU" sz="500" dirty="0" smtClean="0">
                <a:solidFill>
                  <a:schemeClr val="bg1"/>
                </a:solidFill>
                <a:latin typeface="Rockwell" panose="02060603020205020403" pitchFamily="18" charset="0"/>
              </a:rPr>
              <a:t>angles pulling the ball from the capture zone. </a:t>
            </a:r>
            <a:r>
              <a:rPr lang="en-AU" sz="500" dirty="0">
                <a:solidFill>
                  <a:schemeClr val="bg1"/>
                </a:solidFill>
                <a:latin typeface="Rockwell" panose="02060603020205020403" pitchFamily="18" charset="0"/>
              </a:rPr>
              <a:t>A spiralled design was found to only just increase </a:t>
            </a:r>
            <a:r>
              <a:rPr lang="en-AU" sz="500" dirty="0" smtClean="0">
                <a:solidFill>
                  <a:schemeClr val="bg1"/>
                </a:solidFill>
                <a:latin typeface="Rockwell" panose="02060603020205020403" pitchFamily="18" charset="0"/>
              </a:rPr>
              <a:t>the ability </a:t>
            </a:r>
            <a:r>
              <a:rPr lang="en-AU" sz="500" dirty="0">
                <a:solidFill>
                  <a:schemeClr val="bg1"/>
                </a:solidFill>
                <a:latin typeface="Rockwell" panose="02060603020205020403" pitchFamily="18" charset="0"/>
              </a:rPr>
              <a:t>to </a:t>
            </a:r>
            <a:r>
              <a:rPr lang="en-AU" sz="500" dirty="0" smtClean="0">
                <a:solidFill>
                  <a:schemeClr val="bg1"/>
                </a:solidFill>
                <a:latin typeface="Rockwell" panose="02060603020205020403" pitchFamily="18" charset="0"/>
              </a:rPr>
              <a:t>centre the ball, </a:t>
            </a:r>
            <a:r>
              <a:rPr lang="en-AU" sz="500" dirty="0">
                <a:solidFill>
                  <a:schemeClr val="bg1"/>
                </a:solidFill>
                <a:latin typeface="Rockwell" panose="02060603020205020403" pitchFamily="18" charset="0"/>
              </a:rPr>
              <a:t>but decreased control and consistency. Hence a plain bar shape was decided </a:t>
            </a:r>
            <a:r>
              <a:rPr lang="en-AU" sz="500" dirty="0" smtClean="0">
                <a:solidFill>
                  <a:schemeClr val="bg1"/>
                </a:solidFill>
                <a:latin typeface="Rockwell" panose="02060603020205020403" pitchFamily="18" charset="0"/>
              </a:rPr>
              <a:t>upon </a:t>
            </a:r>
            <a:r>
              <a:rPr lang="en-AU" sz="500" dirty="0">
                <a:solidFill>
                  <a:schemeClr val="bg1"/>
                </a:solidFill>
                <a:latin typeface="Rockwell" panose="02060603020205020403" pitchFamily="18" charset="0"/>
              </a:rPr>
              <a:t>for simplicity and consistency.</a:t>
            </a:r>
          </a:p>
        </p:txBody>
      </p:sp>
      <p:sp>
        <p:nvSpPr>
          <p:cNvPr id="59" name="TextBox 58"/>
          <p:cNvSpPr txBox="1"/>
          <p:nvPr/>
        </p:nvSpPr>
        <p:spPr>
          <a:xfrm>
            <a:off x="7118858" y="5821111"/>
            <a:ext cx="3242011" cy="984885"/>
          </a:xfrm>
          <a:prstGeom prst="rect">
            <a:avLst/>
          </a:prstGeom>
          <a:noFill/>
        </p:spPr>
        <p:txBody>
          <a:bodyPr wrap="square" rtlCol="0">
            <a:spAutoFit/>
          </a:bodyPr>
          <a:lstStyle/>
          <a:p>
            <a:pPr algn="just"/>
            <a:r>
              <a:rPr lang="en-AU" sz="800" dirty="0">
                <a:solidFill>
                  <a:schemeClr val="bg1"/>
                </a:solidFill>
                <a:latin typeface="Rockwell" panose="02060603020205020403" pitchFamily="18" charset="0"/>
              </a:rPr>
              <a:t>Creation of Camera</a:t>
            </a:r>
            <a:endParaRPr lang="en-AU" sz="500" dirty="0">
              <a:solidFill>
                <a:schemeClr val="bg1"/>
              </a:solidFill>
              <a:latin typeface="Rockwell" panose="02060603020205020403" pitchFamily="18" charset="0"/>
            </a:endParaRPr>
          </a:p>
          <a:p>
            <a:pPr algn="just"/>
            <a:r>
              <a:rPr lang="en-AU" sz="500" dirty="0" smtClean="0">
                <a:solidFill>
                  <a:schemeClr val="bg1"/>
                </a:solidFill>
                <a:latin typeface="Rockwell" panose="02060603020205020403" pitchFamily="18" charset="0"/>
              </a:rPr>
              <a:t>In the development of the camera various materials and designs were tested The </a:t>
            </a:r>
            <a:r>
              <a:rPr lang="en-AU" sz="500" dirty="0">
                <a:solidFill>
                  <a:schemeClr val="bg1"/>
                </a:solidFill>
                <a:latin typeface="Rockwell" panose="02060603020205020403" pitchFamily="18" charset="0"/>
              </a:rPr>
              <a:t>camera is the key component of open soccer, hence a camera and mirror that perform consistently and effectively were necessary. Chrome balls were experimented with in conjunction with a PIXY cam, but this produced poor results. A cloudy and minimal view of the field was the best that could be produced. As such, we looked into custom moulding of plastic in attempt to make mirrors with optimal angles and design. Various materials were used, but plastic coated materials melted, obscuring the mirrored surface before being properly moulded. An alternative plastic which was not hindered by this factor was sourced and results improved drastically. Mirror shapes were experimented with via CAD software, simulations being used to determine an optimum shape. A rounded mirror surface was found to be the most effective, and 3D printed for use as a mould.</a:t>
            </a:r>
          </a:p>
        </p:txBody>
      </p:sp>
      <p:sp>
        <p:nvSpPr>
          <p:cNvPr id="62" name="TextBox 61"/>
          <p:cNvSpPr txBox="1"/>
          <p:nvPr/>
        </p:nvSpPr>
        <p:spPr>
          <a:xfrm>
            <a:off x="10776929" y="4376720"/>
            <a:ext cx="1130438" cy="276999"/>
          </a:xfrm>
          <a:prstGeom prst="rect">
            <a:avLst/>
          </a:prstGeom>
          <a:noFill/>
        </p:spPr>
        <p:txBody>
          <a:bodyPr wrap="none" rtlCol="0">
            <a:spAutoFit/>
          </a:bodyPr>
          <a:lstStyle/>
          <a:p>
            <a:r>
              <a:rPr lang="en-AU" sz="1200" dirty="0">
                <a:solidFill>
                  <a:schemeClr val="bg1"/>
                </a:solidFill>
                <a:latin typeface="Rockwell" panose="02060603020205020403" pitchFamily="18" charset="0"/>
              </a:rPr>
              <a:t>Light Sensors</a:t>
            </a:r>
          </a:p>
        </p:txBody>
      </p:sp>
      <p:sp>
        <p:nvSpPr>
          <p:cNvPr id="12" name="TextBox 11"/>
          <p:cNvSpPr txBox="1"/>
          <p:nvPr/>
        </p:nvSpPr>
        <p:spPr>
          <a:xfrm>
            <a:off x="4594365" y="4720747"/>
            <a:ext cx="2988858" cy="830997"/>
          </a:xfrm>
          <a:prstGeom prst="rect">
            <a:avLst/>
          </a:prstGeom>
          <a:noFill/>
        </p:spPr>
        <p:txBody>
          <a:bodyPr wrap="square" rtlCol="0">
            <a:spAutoFit/>
          </a:bodyPr>
          <a:lstStyle/>
          <a:p>
            <a:pPr algn="just"/>
            <a:r>
              <a:rPr lang="en-US" sz="800" dirty="0">
                <a:solidFill>
                  <a:schemeClr val="bg1"/>
                </a:solidFill>
                <a:latin typeface="Rockwell" panose="02060603020205020403" pitchFamily="18" charset="0"/>
              </a:rPr>
              <a:t>Progression to </a:t>
            </a:r>
            <a:r>
              <a:rPr lang="en-US" sz="800" dirty="0" smtClean="0">
                <a:solidFill>
                  <a:schemeClr val="bg1"/>
                </a:solidFill>
                <a:latin typeface="Rockwell" panose="02060603020205020403" pitchFamily="18" charset="0"/>
              </a:rPr>
              <a:t>Passive Ball</a:t>
            </a:r>
            <a:endParaRPr lang="en-US" sz="500" dirty="0">
              <a:solidFill>
                <a:schemeClr val="bg1"/>
              </a:solidFill>
              <a:latin typeface="Rockwell" panose="02060603020205020403" pitchFamily="18" charset="0"/>
            </a:endParaRPr>
          </a:p>
          <a:p>
            <a:pPr algn="just"/>
            <a:r>
              <a:rPr lang="en-US" sz="500" dirty="0">
                <a:solidFill>
                  <a:schemeClr val="bg1"/>
                </a:solidFill>
                <a:latin typeface="Rockwell" panose="02060603020205020403" pitchFamily="18" charset="0"/>
              </a:rPr>
              <a:t>Focus for software was largely directed towards the transition to passive ball. One of the largest challenges was to get an accurate distance calculation for the ball and two goals (whereas in the previous year no camera was used and the strength of IR light was used for the ball). By using calculations relying on the reflection of </a:t>
            </a:r>
            <a:r>
              <a:rPr lang="en-US" sz="500" dirty="0" smtClean="0">
                <a:solidFill>
                  <a:schemeClr val="bg1"/>
                </a:solidFill>
                <a:latin typeface="Rockwell" panose="02060603020205020403" pitchFamily="18" charset="0"/>
              </a:rPr>
              <a:t>light, </a:t>
            </a:r>
            <a:r>
              <a:rPr lang="en-US" sz="500" dirty="0">
                <a:solidFill>
                  <a:schemeClr val="bg1"/>
                </a:solidFill>
                <a:latin typeface="Rockwell" panose="02060603020205020403" pitchFamily="18" charset="0"/>
              </a:rPr>
              <a:t>a theoretical model was achieved. Unfortunately, this didn’t work practically. Due to the inaccuracy in the shaping of the mirror and other variables such as refraction, the model did not work. Instead the distance of the goals in terms of pixels was recorded against actual distance and an exponential function modelled the data. This modelled the distance of the ball and goals well, dramatically increasing accuracy.</a:t>
            </a:r>
            <a:endParaRPr lang="en-AU" sz="500" dirty="0">
              <a:solidFill>
                <a:schemeClr val="bg1"/>
              </a:solidFill>
              <a:latin typeface="Rockwell" panose="02060603020205020403" pitchFamily="18" charset="0"/>
            </a:endParaRPr>
          </a:p>
        </p:txBody>
      </p:sp>
      <p:sp>
        <p:nvSpPr>
          <p:cNvPr id="40" name="Shape 214">
            <a:extLst>
              <a:ext uri="{FF2B5EF4-FFF2-40B4-BE49-F238E27FC236}">
                <a16:creationId xmlns:a16="http://schemas.microsoft.com/office/drawing/2014/main" id="{2D8CAA29-B319-4880-91B5-9E46CF02E9A5}"/>
              </a:ext>
            </a:extLst>
          </p:cNvPr>
          <p:cNvSpPr txBox="1">
            <a:spLocks/>
          </p:cNvSpPr>
          <p:nvPr/>
        </p:nvSpPr>
        <p:spPr>
          <a:xfrm flipH="1">
            <a:off x="9903445" y="4580025"/>
            <a:ext cx="2241719" cy="1097915"/>
          </a:xfrm>
          <a:prstGeom prst="rect">
            <a:avLst/>
          </a:prstGeom>
        </p:spPr>
        <p:txBody>
          <a:bodyPr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 dirty="0">
                <a:solidFill>
                  <a:schemeClr val="bg1"/>
                </a:solidFill>
                <a:latin typeface="Rockwell" panose="02060603020205020403" pitchFamily="18" charset="0"/>
              </a:rPr>
              <a:t>The Robot detects the line via 24 light sensors. Each light sensor has been assigned a unique vector. Upon detecting the line, the vectors of all sensors that have been triggered are summed. This produces a final vector that leads the robot back into the field of play in minimal time.</a:t>
            </a:r>
            <a:endParaRPr lang="en-AU" sz="500" dirty="0">
              <a:solidFill>
                <a:schemeClr val="bg1"/>
              </a:solidFill>
              <a:latin typeface="Rockwell" panose="02060603020205020403" pitchFamily="18" charset="0"/>
            </a:endParaRPr>
          </a:p>
        </p:txBody>
      </p:sp>
      <p:sp>
        <p:nvSpPr>
          <p:cNvPr id="44" name="TextBox 43">
            <a:extLst>
              <a:ext uri="{FF2B5EF4-FFF2-40B4-BE49-F238E27FC236}">
                <a16:creationId xmlns:a16="http://schemas.microsoft.com/office/drawing/2014/main" id="{421506B6-4F2B-4F9B-8FDC-C44DCDFC98D1}"/>
              </a:ext>
            </a:extLst>
          </p:cNvPr>
          <p:cNvSpPr txBox="1"/>
          <p:nvPr/>
        </p:nvSpPr>
        <p:spPr>
          <a:xfrm>
            <a:off x="47752" y="3127754"/>
            <a:ext cx="1451101" cy="1215717"/>
          </a:xfrm>
          <a:prstGeom prst="rect">
            <a:avLst/>
          </a:prstGeom>
          <a:noFill/>
        </p:spPr>
        <p:txBody>
          <a:bodyPr wrap="square" rtlCol="0">
            <a:spAutoFit/>
          </a:bodyPr>
          <a:lstStyle/>
          <a:p>
            <a:r>
              <a:rPr lang="en-AU" sz="800" dirty="0">
                <a:solidFill>
                  <a:schemeClr val="bg1"/>
                </a:solidFill>
                <a:latin typeface="Rockwell" panose="02060603020205020403" pitchFamily="18" charset="0"/>
              </a:rPr>
              <a:t>LIDAR</a:t>
            </a:r>
          </a:p>
          <a:p>
            <a:pPr algn="just"/>
            <a:r>
              <a:rPr lang="en-AU" sz="500" dirty="0">
                <a:solidFill>
                  <a:schemeClr val="bg1"/>
                </a:solidFill>
                <a:latin typeface="Rockwell" panose="02060603020205020403" pitchFamily="18" charset="0"/>
              </a:rPr>
              <a:t>Field positioning was made possible through the use of LIDAR Modules. Accurate to </a:t>
            </a:r>
            <a:r>
              <a:rPr lang="en-AU" sz="500" dirty="0" smtClean="0">
                <a:solidFill>
                  <a:schemeClr val="bg1"/>
                </a:solidFill>
                <a:latin typeface="Rockwell" panose="02060603020205020403" pitchFamily="18" charset="0"/>
              </a:rPr>
              <a:t>a </a:t>
            </a:r>
            <a:r>
              <a:rPr lang="en-AU" sz="500" dirty="0">
                <a:solidFill>
                  <a:schemeClr val="bg1"/>
                </a:solidFill>
                <a:latin typeface="Rockwell" panose="02060603020205020403" pitchFamily="18" charset="0"/>
              </a:rPr>
              <a:t>10</a:t>
            </a:r>
            <a:r>
              <a:rPr lang="en-AU" sz="500" baseline="30000" dirty="0">
                <a:solidFill>
                  <a:schemeClr val="bg1"/>
                </a:solidFill>
                <a:latin typeface="Rockwell" panose="02060603020205020403" pitchFamily="18" charset="0"/>
              </a:rPr>
              <a:t>th</a:t>
            </a:r>
            <a:r>
              <a:rPr lang="en-AU" sz="500" dirty="0">
                <a:solidFill>
                  <a:schemeClr val="bg1"/>
                </a:solidFill>
                <a:latin typeface="Rockwell" panose="02060603020205020403" pitchFamily="18" charset="0"/>
              </a:rPr>
              <a:t> of a millimetre, four sensors were positioned at 90 degree intervals on the </a:t>
            </a:r>
            <a:r>
              <a:rPr lang="en-AU" sz="500" dirty="0" smtClean="0">
                <a:solidFill>
                  <a:schemeClr val="bg1"/>
                </a:solidFill>
                <a:latin typeface="Rockwell" panose="02060603020205020403" pitchFamily="18" charset="0"/>
              </a:rPr>
              <a:t>robot. </a:t>
            </a:r>
            <a:r>
              <a:rPr lang="en-AU" sz="500" dirty="0">
                <a:solidFill>
                  <a:schemeClr val="bg1"/>
                </a:solidFill>
                <a:latin typeface="Rockwell" panose="02060603020205020403" pitchFamily="18" charset="0"/>
              </a:rPr>
              <a:t>This system allows for accurate positioning of both robots simultaneously. This data is used in various applications, being transmission of </a:t>
            </a:r>
            <a:r>
              <a:rPr lang="en-AU" sz="500" dirty="0" smtClean="0">
                <a:solidFill>
                  <a:schemeClr val="bg1"/>
                </a:solidFill>
                <a:latin typeface="Rockwell" panose="02060603020205020403" pitchFamily="18" charset="0"/>
              </a:rPr>
              <a:t>field coordinates </a:t>
            </a:r>
            <a:r>
              <a:rPr lang="en-AU" sz="500" dirty="0">
                <a:solidFill>
                  <a:schemeClr val="bg1"/>
                </a:solidFill>
                <a:latin typeface="Rockwell" panose="02060603020205020403" pitchFamily="18" charset="0"/>
              </a:rPr>
              <a:t>via Bluetooth and a defender protocol. This system is also highly effective in super team, as it allows search patterns to be </a:t>
            </a:r>
            <a:r>
              <a:rPr lang="en-AU" sz="500" dirty="0" smtClean="0">
                <a:solidFill>
                  <a:schemeClr val="bg1"/>
                </a:solidFill>
                <a:latin typeface="Rockwell" panose="02060603020205020403" pitchFamily="18" charset="0"/>
              </a:rPr>
              <a:t>executed when the ball is outside of visual range.</a:t>
            </a:r>
            <a:endParaRPr lang="en-AU" sz="500" dirty="0">
              <a:solidFill>
                <a:schemeClr val="bg1"/>
              </a:solidFill>
              <a:latin typeface="Rockwell" panose="02060603020205020403" pitchFamily="18" charset="0"/>
            </a:endParaRPr>
          </a:p>
        </p:txBody>
      </p:sp>
      <p:sp>
        <p:nvSpPr>
          <p:cNvPr id="46" name="TextBox 45">
            <a:extLst>
              <a:ext uri="{FF2B5EF4-FFF2-40B4-BE49-F238E27FC236}">
                <a16:creationId xmlns:a16="http://schemas.microsoft.com/office/drawing/2014/main" id="{0C32462F-F5D5-405F-A2B1-FF6C55B9BD46}"/>
              </a:ext>
            </a:extLst>
          </p:cNvPr>
          <p:cNvSpPr txBox="1"/>
          <p:nvPr/>
        </p:nvSpPr>
        <p:spPr>
          <a:xfrm>
            <a:off x="8250453" y="3671040"/>
            <a:ext cx="3315172" cy="661720"/>
          </a:xfrm>
          <a:prstGeom prst="rect">
            <a:avLst/>
          </a:prstGeom>
          <a:noFill/>
        </p:spPr>
        <p:txBody>
          <a:bodyPr wrap="square" rtlCol="0">
            <a:spAutoFit/>
          </a:bodyPr>
          <a:lstStyle/>
          <a:p>
            <a:pPr algn="just"/>
            <a:r>
              <a:rPr lang="en-AU" sz="1200" dirty="0">
                <a:solidFill>
                  <a:schemeClr val="bg1"/>
                </a:solidFill>
                <a:latin typeface="Rockwell" panose="02060603020205020403" pitchFamily="18" charset="0"/>
              </a:rPr>
              <a:t>BLUETOOTH</a:t>
            </a:r>
          </a:p>
          <a:p>
            <a:pPr algn="just"/>
            <a:r>
              <a:rPr lang="en-AU" sz="500" dirty="0" smtClean="0">
                <a:solidFill>
                  <a:schemeClr val="bg1"/>
                </a:solidFill>
                <a:latin typeface="Rockwell" panose="02060603020205020403" pitchFamily="18" charset="0"/>
              </a:rPr>
              <a:t>Two </a:t>
            </a:r>
            <a:r>
              <a:rPr lang="en-AU" sz="500" dirty="0" smtClean="0">
                <a:solidFill>
                  <a:schemeClr val="bg1"/>
                </a:solidFill>
                <a:latin typeface="Rockwell" panose="02060603020205020403" pitchFamily="18" charset="0"/>
              </a:rPr>
              <a:t>Bluetooth modules on each robot allow for inter-robot communication.</a:t>
            </a:r>
            <a:r>
              <a:rPr lang="en-AU" sz="500" dirty="0">
                <a:solidFill>
                  <a:schemeClr val="bg1"/>
                </a:solidFill>
                <a:latin typeface="Rockwell" panose="02060603020205020403" pitchFamily="18" charset="0"/>
              </a:rPr>
              <a:t> </a:t>
            </a:r>
            <a:r>
              <a:rPr lang="en-AU" sz="500" dirty="0" smtClean="0">
                <a:solidFill>
                  <a:schemeClr val="bg1"/>
                </a:solidFill>
                <a:latin typeface="Rockwell" panose="02060603020205020403" pitchFamily="18" charset="0"/>
              </a:rPr>
              <a:t>They are set up i</a:t>
            </a:r>
            <a:r>
              <a:rPr lang="en-AU" sz="500" dirty="0" smtClean="0">
                <a:solidFill>
                  <a:schemeClr val="bg1"/>
                </a:solidFill>
                <a:latin typeface="Rockwell" panose="02060603020205020403" pitchFamily="18" charset="0"/>
              </a:rPr>
              <a:t>n </a:t>
            </a:r>
            <a:r>
              <a:rPr lang="en-AU" sz="500" dirty="0">
                <a:solidFill>
                  <a:schemeClr val="bg1"/>
                </a:solidFill>
                <a:latin typeface="Rockwell" panose="02060603020205020403" pitchFamily="18" charset="0"/>
              </a:rPr>
              <a:t>a master-slave </a:t>
            </a:r>
            <a:r>
              <a:rPr lang="en-AU" sz="500" dirty="0" smtClean="0">
                <a:solidFill>
                  <a:schemeClr val="bg1"/>
                </a:solidFill>
                <a:latin typeface="Rockwell" panose="02060603020205020403" pitchFamily="18" charset="0"/>
              </a:rPr>
              <a:t>configuration. This allows for </a:t>
            </a:r>
            <a:r>
              <a:rPr lang="en-AU" sz="500" dirty="0" smtClean="0">
                <a:solidFill>
                  <a:schemeClr val="bg1"/>
                </a:solidFill>
                <a:latin typeface="Rockwell" panose="02060603020205020403" pitchFamily="18" charset="0"/>
              </a:rPr>
              <a:t>the </a:t>
            </a:r>
            <a:r>
              <a:rPr lang="en-AU" sz="500" dirty="0">
                <a:solidFill>
                  <a:schemeClr val="bg1"/>
                </a:solidFill>
                <a:latin typeface="Rockwell" panose="02060603020205020403" pitchFamily="18" charset="0"/>
              </a:rPr>
              <a:t>inclusion of advanced </a:t>
            </a:r>
            <a:r>
              <a:rPr lang="en-AU" sz="500" dirty="0" smtClean="0">
                <a:solidFill>
                  <a:schemeClr val="bg1"/>
                </a:solidFill>
                <a:latin typeface="Rockwell" panose="02060603020205020403" pitchFamily="18" charset="0"/>
              </a:rPr>
              <a:t>strategy. These </a:t>
            </a:r>
            <a:r>
              <a:rPr lang="en-AU" sz="500" dirty="0">
                <a:solidFill>
                  <a:schemeClr val="bg1"/>
                </a:solidFill>
                <a:latin typeface="Rockwell" panose="02060603020205020403" pitchFamily="18" charset="0"/>
              </a:rPr>
              <a:t>modules were used to convey key information such as ball and opposition position. This data was gathered from use of our field positioning system. Advanced strategy such as a defender swapping to an attacker depending on proximity of the ball was enabled through </a:t>
            </a:r>
            <a:r>
              <a:rPr lang="en-AU" sz="500" dirty="0" smtClean="0">
                <a:solidFill>
                  <a:schemeClr val="bg1"/>
                </a:solidFill>
                <a:latin typeface="Rockwell" panose="02060603020205020403" pitchFamily="18" charset="0"/>
              </a:rPr>
              <a:t>the </a:t>
            </a:r>
            <a:r>
              <a:rPr lang="en-AU" sz="500" dirty="0" smtClean="0">
                <a:solidFill>
                  <a:schemeClr val="bg1"/>
                </a:solidFill>
                <a:latin typeface="Rockwell" panose="02060603020205020403" pitchFamily="18" charset="0"/>
              </a:rPr>
              <a:t>use </a:t>
            </a:r>
            <a:r>
              <a:rPr lang="en-AU" sz="500" dirty="0">
                <a:solidFill>
                  <a:schemeClr val="bg1"/>
                </a:solidFill>
                <a:latin typeface="Rockwell" panose="02060603020205020403" pitchFamily="18" charset="0"/>
              </a:rPr>
              <a:t>of this communication protocol.</a:t>
            </a:r>
            <a:endParaRPr lang="en-AU" sz="700" dirty="0">
              <a:solidFill>
                <a:schemeClr val="bg1"/>
              </a:solidFill>
              <a:latin typeface="Rockwell" panose="02060603020205020403" pitchFamily="18" charset="0"/>
            </a:endParaRPr>
          </a:p>
        </p:txBody>
      </p:sp>
      <p:sp>
        <p:nvSpPr>
          <p:cNvPr id="71" name="TextBox 70">
            <a:extLst>
              <a:ext uri="{FF2B5EF4-FFF2-40B4-BE49-F238E27FC236}">
                <a16:creationId xmlns:a16="http://schemas.microsoft.com/office/drawing/2014/main" id="{7AD3E4CD-6FE3-40B7-BA61-057B01560C73}"/>
              </a:ext>
            </a:extLst>
          </p:cNvPr>
          <p:cNvSpPr txBox="1"/>
          <p:nvPr/>
        </p:nvSpPr>
        <p:spPr>
          <a:xfrm>
            <a:off x="2447307" y="3093088"/>
            <a:ext cx="1722598" cy="1215717"/>
          </a:xfrm>
          <a:prstGeom prst="rect">
            <a:avLst/>
          </a:prstGeom>
          <a:noFill/>
        </p:spPr>
        <p:txBody>
          <a:bodyPr wrap="square" rtlCol="0">
            <a:spAutoFit/>
          </a:bodyPr>
          <a:lstStyle/>
          <a:p>
            <a:pPr algn="just"/>
            <a:r>
              <a:rPr lang="en-AU" sz="800" dirty="0">
                <a:solidFill>
                  <a:schemeClr val="bg1"/>
                </a:solidFill>
                <a:latin typeface="Rockwell" panose="02060603020205020403" pitchFamily="18" charset="0"/>
              </a:rPr>
              <a:t>Dribbler</a:t>
            </a:r>
            <a:endParaRPr lang="en-AU" sz="600" dirty="0">
              <a:solidFill>
                <a:schemeClr val="bg1"/>
              </a:solidFill>
              <a:latin typeface="Rockwell" panose="02060603020205020403" pitchFamily="18" charset="0"/>
            </a:endParaRPr>
          </a:p>
          <a:p>
            <a:pPr algn="just"/>
            <a:r>
              <a:rPr lang="en-AU" sz="500" dirty="0">
                <a:solidFill>
                  <a:schemeClr val="bg1"/>
                </a:solidFill>
                <a:latin typeface="Rockwell" panose="02060603020205020403" pitchFamily="18" charset="0"/>
              </a:rPr>
              <a:t>The assembly of the dribbler is mainly 3D printed and designed for maximum control of the ball. The brushless motor </a:t>
            </a:r>
            <a:r>
              <a:rPr lang="en-AU" sz="500" dirty="0" smtClean="0">
                <a:solidFill>
                  <a:schemeClr val="bg1"/>
                </a:solidFill>
                <a:latin typeface="Rockwell" panose="02060603020205020403" pitchFamily="18" charset="0"/>
              </a:rPr>
              <a:t>spins a custom moulded </a:t>
            </a:r>
            <a:r>
              <a:rPr lang="en-AU" sz="500" dirty="0">
                <a:solidFill>
                  <a:schemeClr val="bg1"/>
                </a:solidFill>
                <a:latin typeface="Rockwell" panose="02060603020205020403" pitchFamily="18" charset="0"/>
              </a:rPr>
              <a:t>silicon </a:t>
            </a:r>
            <a:r>
              <a:rPr lang="en-AU" sz="500" dirty="0" smtClean="0">
                <a:solidFill>
                  <a:schemeClr val="bg1"/>
                </a:solidFill>
                <a:latin typeface="Rockwell" panose="02060603020205020403" pitchFamily="18" charset="0"/>
              </a:rPr>
              <a:t>bar. </a:t>
            </a:r>
            <a:r>
              <a:rPr lang="en-AU" sz="500" dirty="0">
                <a:solidFill>
                  <a:schemeClr val="bg1"/>
                </a:solidFill>
                <a:latin typeface="Rockwell" panose="02060603020205020403" pitchFamily="18" charset="0"/>
              </a:rPr>
              <a:t>A</a:t>
            </a:r>
            <a:r>
              <a:rPr lang="en-AU" sz="500" dirty="0" smtClean="0">
                <a:solidFill>
                  <a:schemeClr val="bg1"/>
                </a:solidFill>
                <a:latin typeface="Rockwell" panose="02060603020205020403" pitchFamily="18" charset="0"/>
              </a:rPr>
              <a:t>fter </a:t>
            </a:r>
            <a:r>
              <a:rPr lang="en-AU" sz="500" dirty="0">
                <a:solidFill>
                  <a:schemeClr val="bg1"/>
                </a:solidFill>
                <a:latin typeface="Rockwell" panose="02060603020205020403" pitchFamily="18" charset="0"/>
              </a:rPr>
              <a:t>the robot </a:t>
            </a:r>
            <a:r>
              <a:rPr lang="en-AU" sz="500" dirty="0" smtClean="0">
                <a:solidFill>
                  <a:schemeClr val="bg1"/>
                </a:solidFill>
                <a:latin typeface="Rockwell" panose="02060603020205020403" pitchFamily="18" charset="0"/>
              </a:rPr>
              <a:t>has line of sight of the goal, the solenoid is activated kicking the ball.</a:t>
            </a:r>
            <a:r>
              <a:rPr lang="en-AU" sz="500" dirty="0" smtClean="0">
                <a:solidFill>
                  <a:schemeClr val="bg1"/>
                </a:solidFill>
                <a:latin typeface="Rockwell" panose="02060603020205020403" pitchFamily="18" charset="0"/>
              </a:rPr>
              <a:t> </a:t>
            </a:r>
            <a:r>
              <a:rPr lang="en-AU" sz="500" dirty="0">
                <a:solidFill>
                  <a:schemeClr val="bg1"/>
                </a:solidFill>
                <a:latin typeface="Rockwell" panose="02060603020205020403" pitchFamily="18" charset="0"/>
              </a:rPr>
              <a:t>The ability to control the ball, especially with a passive ball relying on visual </a:t>
            </a:r>
            <a:r>
              <a:rPr lang="en-AU" sz="500" dirty="0" smtClean="0">
                <a:solidFill>
                  <a:schemeClr val="bg1"/>
                </a:solidFill>
                <a:latin typeface="Rockwell" panose="02060603020205020403" pitchFamily="18" charset="0"/>
              </a:rPr>
              <a:t>tracking allows </a:t>
            </a:r>
            <a:r>
              <a:rPr lang="en-AU" sz="500" dirty="0">
                <a:solidFill>
                  <a:schemeClr val="bg1"/>
                </a:solidFill>
                <a:latin typeface="Rockwell" panose="02060603020205020403" pitchFamily="18" charset="0"/>
              </a:rPr>
              <a:t>for the robot to move with speed and still have control over the ball. The position of the dribbler on the robot also allows for the silicon bar to grab the top of the ball </a:t>
            </a:r>
            <a:r>
              <a:rPr lang="en-AU" sz="500" dirty="0" smtClean="0">
                <a:solidFill>
                  <a:schemeClr val="bg1"/>
                </a:solidFill>
                <a:latin typeface="Rockwell" panose="02060603020205020403" pitchFamily="18" charset="0"/>
              </a:rPr>
              <a:t>as </a:t>
            </a:r>
            <a:r>
              <a:rPr lang="en-AU" sz="500" dirty="0">
                <a:solidFill>
                  <a:schemeClr val="bg1"/>
                </a:solidFill>
                <a:latin typeface="Rockwell" panose="02060603020205020403" pitchFamily="18" charset="0"/>
              </a:rPr>
              <a:t>it pivots on the 3D </a:t>
            </a:r>
            <a:r>
              <a:rPr lang="en-AU" sz="500" dirty="0" smtClean="0">
                <a:solidFill>
                  <a:schemeClr val="bg1"/>
                </a:solidFill>
                <a:latin typeface="Rockwell" panose="02060603020205020403" pitchFamily="18" charset="0"/>
              </a:rPr>
              <a:t>print</a:t>
            </a:r>
            <a:r>
              <a:rPr lang="en-AU" sz="500" dirty="0" smtClean="0">
                <a:solidFill>
                  <a:schemeClr val="bg1"/>
                </a:solidFill>
                <a:latin typeface="Rockwell" panose="02060603020205020403" pitchFamily="18" charset="0"/>
              </a:rPr>
              <a:t>. Elastic material applies constant downwards pressure on the ball, ensuring a constant connection between dribbler and ball.</a:t>
            </a:r>
            <a:endParaRPr lang="en-AU" sz="500" dirty="0">
              <a:solidFill>
                <a:schemeClr val="bg1"/>
              </a:solidFill>
              <a:latin typeface="Rockwell" panose="02060603020205020403" pitchFamily="18" charset="0"/>
            </a:endParaRPr>
          </a:p>
        </p:txBody>
      </p:sp>
      <p:sp>
        <p:nvSpPr>
          <p:cNvPr id="27" name="TextBox 26">
            <a:extLst>
              <a:ext uri="{FF2B5EF4-FFF2-40B4-BE49-F238E27FC236}">
                <a16:creationId xmlns:a16="http://schemas.microsoft.com/office/drawing/2014/main" id="{6EC223B0-2BD1-4D62-A94E-6DDD0C8641CA}"/>
              </a:ext>
            </a:extLst>
          </p:cNvPr>
          <p:cNvSpPr txBox="1"/>
          <p:nvPr/>
        </p:nvSpPr>
        <p:spPr>
          <a:xfrm>
            <a:off x="63500" y="1665988"/>
            <a:ext cx="4126751" cy="1031051"/>
          </a:xfrm>
          <a:prstGeom prst="rect">
            <a:avLst/>
          </a:prstGeom>
          <a:noFill/>
        </p:spPr>
        <p:txBody>
          <a:bodyPr wrap="square" rtlCol="0">
            <a:spAutoFit/>
          </a:bodyPr>
          <a:lstStyle/>
          <a:p>
            <a:r>
              <a:rPr lang="en-AU" sz="800" dirty="0">
                <a:solidFill>
                  <a:schemeClr val="bg1"/>
                </a:solidFill>
                <a:latin typeface="Rockwell" panose="02060603020205020403" pitchFamily="18" charset="0"/>
              </a:rPr>
              <a:t>Design</a:t>
            </a:r>
          </a:p>
          <a:p>
            <a:r>
              <a:rPr lang="en-AU" sz="500" dirty="0">
                <a:solidFill>
                  <a:schemeClr val="bg1"/>
                </a:solidFill>
                <a:latin typeface="Rockwell" panose="02060603020205020403" pitchFamily="18" charset="0"/>
              </a:rPr>
              <a:t>A variety of CAD </a:t>
            </a:r>
            <a:r>
              <a:rPr lang="en-AU" sz="500" dirty="0" smtClean="0">
                <a:solidFill>
                  <a:schemeClr val="bg1"/>
                </a:solidFill>
                <a:latin typeface="Rockwell" panose="02060603020205020403" pitchFamily="18" charset="0"/>
              </a:rPr>
              <a:t>software's were </a:t>
            </a:r>
            <a:r>
              <a:rPr lang="en-AU" sz="500" dirty="0">
                <a:solidFill>
                  <a:schemeClr val="bg1"/>
                </a:solidFill>
                <a:latin typeface="Rockwell" panose="02060603020205020403" pitchFamily="18" charset="0"/>
              </a:rPr>
              <a:t>used in the </a:t>
            </a:r>
            <a:r>
              <a:rPr lang="en-AU" sz="500" dirty="0" smtClean="0">
                <a:solidFill>
                  <a:schemeClr val="bg1"/>
                </a:solidFill>
                <a:latin typeface="Rockwell" panose="02060603020205020403" pitchFamily="18" charset="0"/>
              </a:rPr>
              <a:t>design </a:t>
            </a:r>
            <a:r>
              <a:rPr lang="en-AU" sz="500" dirty="0">
                <a:solidFill>
                  <a:schemeClr val="bg1"/>
                </a:solidFill>
                <a:latin typeface="Rockwell" panose="02060603020205020403" pitchFamily="18" charset="0"/>
              </a:rPr>
              <a:t>process. Inventor and Fusion 360 were utilised for fast rendering of ideas, and the development of the final design. Fusion </a:t>
            </a:r>
            <a:r>
              <a:rPr lang="en-AU" sz="500" dirty="0" smtClean="0">
                <a:solidFill>
                  <a:schemeClr val="bg1"/>
                </a:solidFill>
                <a:latin typeface="Rockwell" panose="02060603020205020403" pitchFamily="18" charset="0"/>
              </a:rPr>
              <a:t>360’s </a:t>
            </a:r>
            <a:r>
              <a:rPr lang="en-AU" sz="500" dirty="0">
                <a:solidFill>
                  <a:schemeClr val="bg1"/>
                </a:solidFill>
                <a:latin typeface="Rockwell" panose="02060603020205020403" pitchFamily="18" charset="0"/>
              </a:rPr>
              <a:t>basis around </a:t>
            </a:r>
            <a:r>
              <a:rPr lang="en-AU" sz="500" dirty="0" smtClean="0">
                <a:solidFill>
                  <a:schemeClr val="bg1"/>
                </a:solidFill>
                <a:latin typeface="Rockwell" panose="02060603020205020403" pitchFamily="18" charset="0"/>
              </a:rPr>
              <a:t>team coordination </a:t>
            </a:r>
            <a:r>
              <a:rPr lang="en-AU" sz="500" dirty="0">
                <a:solidFill>
                  <a:schemeClr val="bg1"/>
                </a:solidFill>
                <a:latin typeface="Rockwell" panose="02060603020205020403" pitchFamily="18" charset="0"/>
              </a:rPr>
              <a:t>was useful for group collaboration and ensuring everyone had access to </a:t>
            </a:r>
            <a:r>
              <a:rPr lang="en-AU" sz="500" dirty="0" smtClean="0">
                <a:solidFill>
                  <a:schemeClr val="bg1"/>
                </a:solidFill>
                <a:latin typeface="Rockwell" panose="02060603020205020403" pitchFamily="18" charset="0"/>
              </a:rPr>
              <a:t>all files</a:t>
            </a:r>
            <a:r>
              <a:rPr lang="en-AU" sz="500" dirty="0" smtClean="0">
                <a:solidFill>
                  <a:schemeClr val="bg1"/>
                </a:solidFill>
                <a:latin typeface="Rockwell" panose="02060603020205020403" pitchFamily="18" charset="0"/>
              </a:rPr>
              <a:t>. </a:t>
            </a:r>
            <a:r>
              <a:rPr lang="en-AU" sz="500" dirty="0">
                <a:solidFill>
                  <a:schemeClr val="bg1"/>
                </a:solidFill>
                <a:latin typeface="Rockwell" panose="02060603020205020403" pitchFamily="18" charset="0"/>
              </a:rPr>
              <a:t>Eagle was used in the design of all electronics, the PCBs designed being compact and utilitarian. These served to increase reliability and room for complexity in design. The new Fusion-Eagle link was  especially useful for quick implementation of PCBs into general design. Many iterations of both general design and </a:t>
            </a:r>
            <a:r>
              <a:rPr lang="en-AU" sz="500" dirty="0" smtClean="0">
                <a:solidFill>
                  <a:schemeClr val="bg1"/>
                </a:solidFill>
                <a:latin typeface="Rockwell" panose="02060603020205020403" pitchFamily="18" charset="0"/>
              </a:rPr>
              <a:t>PCBs </a:t>
            </a:r>
            <a:r>
              <a:rPr lang="en-AU" sz="500" dirty="0">
                <a:solidFill>
                  <a:schemeClr val="bg1"/>
                </a:solidFill>
                <a:latin typeface="Rockwell" panose="02060603020205020403" pitchFamily="18" charset="0"/>
              </a:rPr>
              <a:t>were made, </a:t>
            </a:r>
            <a:r>
              <a:rPr lang="en-AU" sz="500" dirty="0" smtClean="0">
                <a:solidFill>
                  <a:schemeClr val="bg1"/>
                </a:solidFill>
                <a:latin typeface="Rockwell" panose="02060603020205020403" pitchFamily="18" charset="0"/>
              </a:rPr>
              <a:t>each experimenting </a:t>
            </a:r>
            <a:r>
              <a:rPr lang="en-AU" sz="500" dirty="0">
                <a:solidFill>
                  <a:schemeClr val="bg1"/>
                </a:solidFill>
                <a:latin typeface="Rockwell" panose="02060603020205020403" pitchFamily="18" charset="0"/>
              </a:rPr>
              <a:t>with different shapes and </a:t>
            </a:r>
            <a:r>
              <a:rPr lang="en-AU" sz="500" dirty="0" smtClean="0">
                <a:solidFill>
                  <a:schemeClr val="bg1"/>
                </a:solidFill>
                <a:latin typeface="Rockwell" panose="02060603020205020403" pitchFamily="18" charset="0"/>
              </a:rPr>
              <a:t>positioning</a:t>
            </a:r>
            <a:r>
              <a:rPr lang="en-AU" sz="500" dirty="0">
                <a:solidFill>
                  <a:schemeClr val="bg1"/>
                </a:solidFill>
                <a:latin typeface="Rockwell" panose="02060603020205020403" pitchFamily="18" charset="0"/>
              </a:rPr>
              <a:t>.</a:t>
            </a:r>
            <a:endParaRPr lang="en-AU" sz="500" dirty="0">
              <a:solidFill>
                <a:schemeClr val="bg1"/>
              </a:solidFill>
              <a:latin typeface="Rockwell" panose="02060603020205020403" pitchFamily="18" charset="0"/>
            </a:endParaRPr>
          </a:p>
          <a:p>
            <a:endParaRPr lang="en-AU" sz="500" dirty="0">
              <a:solidFill>
                <a:schemeClr val="bg1"/>
              </a:solidFill>
              <a:latin typeface="Rockwell" panose="02060603020205020403" pitchFamily="18" charset="0"/>
            </a:endParaRPr>
          </a:p>
          <a:p>
            <a:endParaRPr lang="en-AU" dirty="0">
              <a:solidFill>
                <a:schemeClr val="bg1"/>
              </a:solidFill>
            </a:endParaRPr>
          </a:p>
        </p:txBody>
      </p:sp>
      <p:pic>
        <p:nvPicPr>
          <p:cNvPr id="73" name="Picture 72">
            <a:extLst>
              <a:ext uri="{FF2B5EF4-FFF2-40B4-BE49-F238E27FC236}">
                <a16:creationId xmlns:a16="http://schemas.microsoft.com/office/drawing/2014/main" id="{18EAFD03-E79F-407C-A796-6D7718BC4FA8}"/>
              </a:ext>
            </a:extLst>
          </p:cNvPr>
          <p:cNvPicPr>
            <a:picLocks noChangeAspect="1"/>
          </p:cNvPicPr>
          <p:nvPr/>
        </p:nvPicPr>
        <p:blipFill>
          <a:blip r:embed="rId9">
            <a:clrChange>
              <a:clrFrom>
                <a:srgbClr val="818181"/>
              </a:clrFrom>
              <a:clrTo>
                <a:srgbClr val="818181">
                  <a:alpha val="0"/>
                </a:srgbClr>
              </a:clrTo>
            </a:clrChange>
          </a:blip>
          <a:stretch>
            <a:fillRect/>
          </a:stretch>
        </p:blipFill>
        <p:spPr>
          <a:xfrm>
            <a:off x="135070" y="2352389"/>
            <a:ext cx="511867" cy="580759"/>
          </a:xfrm>
          <a:prstGeom prst="rect">
            <a:avLst/>
          </a:prstGeom>
        </p:spPr>
      </p:pic>
      <p:pic>
        <p:nvPicPr>
          <p:cNvPr id="74" name="Picture 73">
            <a:extLst>
              <a:ext uri="{FF2B5EF4-FFF2-40B4-BE49-F238E27FC236}">
                <a16:creationId xmlns:a16="http://schemas.microsoft.com/office/drawing/2014/main" id="{67AB5B50-FE35-4721-B135-A07D11F5085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70" b="89955" l="2579" r="89947">
                        <a14:foregroundMark x1="68585" y1="58631" x2="66303" y2="63938"/>
                        <a14:foregroundMark x1="10648" y1="45933" x2="5390" y2="54390"/>
                        <a14:foregroundMark x1="5390" y1="54390" x2="8003" y2="64459"/>
                        <a14:foregroundMark x1="8003" y1="64459" x2="5357" y2="55382"/>
                        <a14:foregroundMark x1="5357" y1="55382" x2="6052" y2="55556"/>
                        <a14:foregroundMark x1="2579" y1="59623" x2="3241" y2="56052"/>
                      </a14:backgroundRemoval>
                    </a14:imgEffect>
                  </a14:imgLayer>
                </a14:imgProps>
              </a:ext>
            </a:extLst>
          </a:blip>
          <a:stretch>
            <a:fillRect/>
          </a:stretch>
        </p:blipFill>
        <p:spPr>
          <a:xfrm rot="16045460">
            <a:off x="539449" y="2191890"/>
            <a:ext cx="629575" cy="839434"/>
          </a:xfrm>
          <a:prstGeom prst="rect">
            <a:avLst/>
          </a:prstGeom>
        </p:spPr>
      </p:pic>
      <p:sp>
        <p:nvSpPr>
          <p:cNvPr id="31" name="TextBox 30">
            <a:extLst>
              <a:ext uri="{FF2B5EF4-FFF2-40B4-BE49-F238E27FC236}">
                <a16:creationId xmlns:a16="http://schemas.microsoft.com/office/drawing/2014/main" id="{2EB6E9EA-A58E-4E10-82C8-39523C276C15}"/>
              </a:ext>
            </a:extLst>
          </p:cNvPr>
          <p:cNvSpPr txBox="1"/>
          <p:nvPr/>
        </p:nvSpPr>
        <p:spPr>
          <a:xfrm>
            <a:off x="363876" y="2836816"/>
            <a:ext cx="583814" cy="200055"/>
          </a:xfrm>
          <a:prstGeom prst="rect">
            <a:avLst/>
          </a:prstGeom>
          <a:noFill/>
        </p:spPr>
        <p:txBody>
          <a:bodyPr wrap="none" rtlCol="0">
            <a:spAutoFit/>
          </a:bodyPr>
          <a:lstStyle/>
          <a:p>
            <a:r>
              <a:rPr lang="en-AU" sz="700" dirty="0">
                <a:solidFill>
                  <a:schemeClr val="bg1"/>
                </a:solidFill>
                <a:latin typeface="Rockwell" panose="02060603020205020403" pitchFamily="18" charset="0"/>
              </a:rPr>
              <a:t>Main PCB</a:t>
            </a:r>
          </a:p>
        </p:txBody>
      </p:sp>
      <p:pic>
        <p:nvPicPr>
          <p:cNvPr id="3" name="Picture 2"/>
          <p:cNvPicPr>
            <a:picLocks noChangeAspect="1"/>
          </p:cNvPicPr>
          <p:nvPr/>
        </p:nvPicPr>
        <p:blipFill rotWithShape="1">
          <a:blip r:embed="rId12" cstate="hqprint">
            <a:extLst>
              <a:ext uri="{28A0092B-C50C-407E-A947-70E740481C1C}">
                <a14:useLocalDpi xmlns:a14="http://schemas.microsoft.com/office/drawing/2010/main" val="0"/>
              </a:ext>
            </a:extLst>
          </a:blip>
          <a:srcRect l="26053" t="17775" r="24643" b="24066"/>
          <a:stretch/>
        </p:blipFill>
        <p:spPr>
          <a:xfrm rot="5400000">
            <a:off x="1366527" y="3312563"/>
            <a:ext cx="1185569" cy="932340"/>
          </a:xfrm>
          <a:prstGeom prst="rect">
            <a:avLst/>
          </a:prstGeom>
        </p:spPr>
      </p:pic>
      <p:pic>
        <p:nvPicPr>
          <p:cNvPr id="4" name="Picture 3"/>
          <p:cNvPicPr>
            <a:picLocks noChangeAspect="1"/>
          </p:cNvPicPr>
          <p:nvPr/>
        </p:nvPicPr>
        <p:blipFill rotWithShape="1">
          <a:blip r:embed="rId13" cstate="hqprint">
            <a:extLst>
              <a:ext uri="{28A0092B-C50C-407E-A947-70E740481C1C}">
                <a14:useLocalDpi xmlns:a14="http://schemas.microsoft.com/office/drawing/2010/main" val="0"/>
              </a:ext>
            </a:extLst>
          </a:blip>
          <a:srcRect l="38714" t="12342" r="34209" b="57126"/>
          <a:stretch/>
        </p:blipFill>
        <p:spPr>
          <a:xfrm>
            <a:off x="1654259" y="4675042"/>
            <a:ext cx="824621" cy="619887"/>
          </a:xfrm>
          <a:prstGeom prst="rect">
            <a:avLst/>
          </a:prstGeom>
        </p:spPr>
      </p:pic>
      <p:pic>
        <p:nvPicPr>
          <p:cNvPr id="5" name="Picture 4"/>
          <p:cNvPicPr>
            <a:picLocks noChangeAspect="1"/>
          </p:cNvPicPr>
          <p:nvPr/>
        </p:nvPicPr>
        <p:blipFill rotWithShape="1">
          <a:blip r:embed="rId14" cstate="hqprint">
            <a:extLst>
              <a:ext uri="{28A0092B-C50C-407E-A947-70E740481C1C}">
                <a14:useLocalDpi xmlns:a14="http://schemas.microsoft.com/office/drawing/2010/main" val="0"/>
              </a:ext>
            </a:extLst>
          </a:blip>
          <a:srcRect l="20775" t="32750" r="14334" b="29163"/>
          <a:stretch/>
        </p:blipFill>
        <p:spPr>
          <a:xfrm>
            <a:off x="5305691" y="5579771"/>
            <a:ext cx="1300680" cy="508962"/>
          </a:xfrm>
          <a:prstGeom prst="rect">
            <a:avLst/>
          </a:prstGeom>
        </p:spPr>
      </p:pic>
      <p:pic>
        <p:nvPicPr>
          <p:cNvPr id="7" name="Picture 6"/>
          <p:cNvPicPr>
            <a:picLocks noChangeAspect="1"/>
          </p:cNvPicPr>
          <p:nvPr/>
        </p:nvPicPr>
        <p:blipFill rotWithShape="1">
          <a:blip r:embed="rId15" cstate="hqprint">
            <a:extLst>
              <a:ext uri="{28A0092B-C50C-407E-A947-70E740481C1C}">
                <a14:useLocalDpi xmlns:a14="http://schemas.microsoft.com/office/drawing/2010/main" val="0"/>
              </a:ext>
            </a:extLst>
          </a:blip>
          <a:srcRect t="20752"/>
          <a:stretch/>
        </p:blipFill>
        <p:spPr>
          <a:xfrm>
            <a:off x="5406824" y="6171200"/>
            <a:ext cx="1125439" cy="594595"/>
          </a:xfrm>
          <a:prstGeom prst="rect">
            <a:avLst/>
          </a:prstGeom>
        </p:spPr>
      </p:pic>
      <p:pic>
        <p:nvPicPr>
          <p:cNvPr id="8" name="Picture 7"/>
          <p:cNvPicPr>
            <a:picLocks noChangeAspect="1"/>
          </p:cNvPicPr>
          <p:nvPr/>
        </p:nvPicPr>
        <p:blipFill rotWithShape="1">
          <a:blip r:embed="rId16" cstate="hqprint">
            <a:extLst>
              <a:ext uri="{28A0092B-C50C-407E-A947-70E740481C1C}">
                <a14:useLocalDpi xmlns:a14="http://schemas.microsoft.com/office/drawing/2010/main" val="0"/>
              </a:ext>
            </a:extLst>
          </a:blip>
          <a:srcRect l="25977" t="13057" r="24023" b="10014"/>
          <a:stretch/>
        </p:blipFill>
        <p:spPr>
          <a:xfrm>
            <a:off x="2962619" y="518964"/>
            <a:ext cx="1138306" cy="1167577"/>
          </a:xfrm>
          <a:prstGeom prst="rect">
            <a:avLst/>
          </a:prstGeom>
        </p:spPr>
      </p:pic>
      <p:pic>
        <p:nvPicPr>
          <p:cNvPr id="11" name="Picture 10"/>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7535264" y="4892567"/>
            <a:ext cx="990516" cy="660344"/>
          </a:xfrm>
          <a:prstGeom prst="rect">
            <a:avLst/>
          </a:prstGeom>
        </p:spPr>
      </p:pic>
      <p:pic>
        <p:nvPicPr>
          <p:cNvPr id="13" name="Picture 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579161" y="4909833"/>
            <a:ext cx="985879" cy="657252"/>
          </a:xfrm>
          <a:prstGeom prst="rect">
            <a:avLst/>
          </a:prstGeom>
        </p:spPr>
      </p:pic>
      <p:pic>
        <p:nvPicPr>
          <p:cNvPr id="60" name="Content Placeholder 4">
            <a:extLst>
              <a:ext uri="{FF2B5EF4-FFF2-40B4-BE49-F238E27FC236}">
                <a16:creationId xmlns:a16="http://schemas.microsoft.com/office/drawing/2014/main" id="{4D3E7216-FFC1-47F8-8994-280ECD56786C}"/>
              </a:ext>
            </a:extLst>
          </p:cNvPr>
          <p:cNvPicPr>
            <a:picLocks noChangeAspect="1"/>
          </p:cNvPicPr>
          <p:nvPr/>
        </p:nvPicPr>
        <p:blipFill>
          <a:blip r:embed="rId19">
            <a:clrChange>
              <a:clrFrom>
                <a:srgbClr val="BDC2BE"/>
              </a:clrFrom>
              <a:clrTo>
                <a:srgbClr val="BDC2BE">
                  <a:alpha val="0"/>
                </a:srgbClr>
              </a:clrTo>
            </a:clrChange>
          </a:blip>
          <a:stretch>
            <a:fillRect/>
          </a:stretch>
        </p:blipFill>
        <p:spPr>
          <a:xfrm>
            <a:off x="10408621" y="4916581"/>
            <a:ext cx="1523979" cy="1142581"/>
          </a:xfrm>
          <a:prstGeom prst="rect">
            <a:avLst/>
          </a:prstGeom>
        </p:spPr>
      </p:pic>
      <p:sp>
        <p:nvSpPr>
          <p:cNvPr id="61" name="TextBox 60">
            <a:extLst>
              <a:ext uri="{FF2B5EF4-FFF2-40B4-BE49-F238E27FC236}">
                <a16:creationId xmlns:a16="http://schemas.microsoft.com/office/drawing/2014/main" id="{2EB6E9EA-A58E-4E10-82C8-39523C276C15}"/>
              </a:ext>
            </a:extLst>
          </p:cNvPr>
          <p:cNvSpPr txBox="1"/>
          <p:nvPr/>
        </p:nvSpPr>
        <p:spPr>
          <a:xfrm>
            <a:off x="3457786" y="5559683"/>
            <a:ext cx="1233030" cy="200055"/>
          </a:xfrm>
          <a:prstGeom prst="rect">
            <a:avLst/>
          </a:prstGeom>
          <a:noFill/>
        </p:spPr>
        <p:txBody>
          <a:bodyPr wrap="none" rtlCol="0">
            <a:spAutoFit/>
          </a:bodyPr>
          <a:lstStyle/>
          <a:p>
            <a:r>
              <a:rPr lang="en-AU" sz="700" dirty="0" smtClean="0">
                <a:solidFill>
                  <a:schemeClr val="bg1"/>
                </a:solidFill>
                <a:latin typeface="Rockwell" panose="02060603020205020403" pitchFamily="18" charset="0"/>
              </a:rPr>
              <a:t>Team APEX – 2017 Robot</a:t>
            </a:r>
            <a:endParaRPr lang="en-AU" sz="700" dirty="0">
              <a:solidFill>
                <a:schemeClr val="bg1"/>
              </a:solidFill>
              <a:latin typeface="Rockwell" panose="02060603020205020403" pitchFamily="18" charset="0"/>
            </a:endParaRPr>
          </a:p>
        </p:txBody>
      </p:sp>
      <p:sp>
        <p:nvSpPr>
          <p:cNvPr id="63" name="TextBox 62">
            <a:extLst>
              <a:ext uri="{FF2B5EF4-FFF2-40B4-BE49-F238E27FC236}">
                <a16:creationId xmlns:a16="http://schemas.microsoft.com/office/drawing/2014/main" id="{2EB6E9EA-A58E-4E10-82C8-39523C276C15}"/>
              </a:ext>
            </a:extLst>
          </p:cNvPr>
          <p:cNvSpPr txBox="1"/>
          <p:nvPr/>
        </p:nvSpPr>
        <p:spPr>
          <a:xfrm>
            <a:off x="7425228" y="5541687"/>
            <a:ext cx="1210588" cy="200055"/>
          </a:xfrm>
          <a:prstGeom prst="rect">
            <a:avLst/>
          </a:prstGeom>
          <a:noFill/>
        </p:spPr>
        <p:txBody>
          <a:bodyPr wrap="none" rtlCol="0">
            <a:spAutoFit/>
          </a:bodyPr>
          <a:lstStyle/>
          <a:p>
            <a:r>
              <a:rPr lang="en-AU" sz="700" dirty="0" smtClean="0">
                <a:solidFill>
                  <a:schemeClr val="bg1"/>
                </a:solidFill>
                <a:latin typeface="Rockwell" panose="02060603020205020403" pitchFamily="18" charset="0"/>
              </a:rPr>
              <a:t>Team APEX – 2018 Robot</a:t>
            </a:r>
            <a:endParaRPr lang="en-AU" sz="700" dirty="0">
              <a:solidFill>
                <a:schemeClr val="bg1"/>
              </a:solidFill>
              <a:latin typeface="Rockwell" panose="02060603020205020403" pitchFamily="18" charset="0"/>
            </a:endParaRPr>
          </a:p>
        </p:txBody>
      </p:sp>
      <p:sp>
        <p:nvSpPr>
          <p:cNvPr id="64" name="TextBox 63">
            <a:extLst>
              <a:ext uri="{FF2B5EF4-FFF2-40B4-BE49-F238E27FC236}">
                <a16:creationId xmlns:a16="http://schemas.microsoft.com/office/drawing/2014/main" id="{2EB6E9EA-A58E-4E10-82C8-39523C276C15}"/>
              </a:ext>
            </a:extLst>
          </p:cNvPr>
          <p:cNvSpPr txBox="1"/>
          <p:nvPr/>
        </p:nvSpPr>
        <p:spPr>
          <a:xfrm>
            <a:off x="6556622" y="5567490"/>
            <a:ext cx="780869" cy="246221"/>
          </a:xfrm>
          <a:prstGeom prst="rect">
            <a:avLst/>
          </a:prstGeom>
          <a:noFill/>
        </p:spPr>
        <p:txBody>
          <a:bodyPr wrap="square" rtlCol="0">
            <a:spAutoFit/>
          </a:bodyPr>
          <a:lstStyle/>
          <a:p>
            <a:r>
              <a:rPr lang="en-AU" sz="500" dirty="0" smtClean="0">
                <a:solidFill>
                  <a:schemeClr val="bg1"/>
                </a:solidFill>
                <a:latin typeface="Rockwell" panose="02060603020205020403" pitchFamily="18" charset="0"/>
              </a:rPr>
              <a:t>Various Iterations of mirror design</a:t>
            </a:r>
            <a:endParaRPr lang="en-AU" sz="500" dirty="0">
              <a:solidFill>
                <a:schemeClr val="bg1"/>
              </a:solidFill>
              <a:latin typeface="Rockwell" panose="02060603020205020403" pitchFamily="18" charset="0"/>
            </a:endParaRPr>
          </a:p>
        </p:txBody>
      </p:sp>
      <p:sp>
        <p:nvSpPr>
          <p:cNvPr id="67" name="TextBox 66">
            <a:extLst>
              <a:ext uri="{FF2B5EF4-FFF2-40B4-BE49-F238E27FC236}">
                <a16:creationId xmlns:a16="http://schemas.microsoft.com/office/drawing/2014/main" id="{2EB6E9EA-A58E-4E10-82C8-39523C276C15}"/>
              </a:ext>
            </a:extLst>
          </p:cNvPr>
          <p:cNvSpPr txBox="1"/>
          <p:nvPr/>
        </p:nvSpPr>
        <p:spPr>
          <a:xfrm>
            <a:off x="4829184" y="6518962"/>
            <a:ext cx="780869" cy="246221"/>
          </a:xfrm>
          <a:prstGeom prst="rect">
            <a:avLst/>
          </a:prstGeom>
          <a:noFill/>
        </p:spPr>
        <p:txBody>
          <a:bodyPr wrap="square" rtlCol="0">
            <a:spAutoFit/>
          </a:bodyPr>
          <a:lstStyle/>
          <a:p>
            <a:r>
              <a:rPr lang="en-AU" sz="500" dirty="0" smtClean="0">
                <a:solidFill>
                  <a:schemeClr val="bg1"/>
                </a:solidFill>
                <a:latin typeface="Rockwell" panose="02060603020205020403" pitchFamily="18" charset="0"/>
              </a:rPr>
              <a:t>Final dribbler design</a:t>
            </a:r>
            <a:endParaRPr lang="en-AU" sz="500" dirty="0">
              <a:solidFill>
                <a:schemeClr val="bg1"/>
              </a:solidFill>
              <a:latin typeface="Rockwell" panose="02060603020205020403" pitchFamily="18" charset="0"/>
            </a:endParaRPr>
          </a:p>
        </p:txBody>
      </p:sp>
    </p:spTree>
    <p:extLst>
      <p:ext uri="{BB962C8B-B14F-4D97-AF65-F5344CB8AC3E}">
        <p14:creationId xmlns:p14="http://schemas.microsoft.com/office/powerpoint/2010/main" val="4448092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1847</Words>
  <Application>Microsoft Office PowerPoint</Application>
  <PresentationFormat>Widescreen</PresentationFormat>
  <Paragraphs>55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Raleway</vt:lpstr>
      <vt:lpstr>Rockwell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Riley Bowyer</dc:creator>
  <cp:lastModifiedBy>Riley Bowyer</cp:lastModifiedBy>
  <cp:revision>43</cp:revision>
  <dcterms:created xsi:type="dcterms:W3CDTF">2018-06-10T07:06:21Z</dcterms:created>
  <dcterms:modified xsi:type="dcterms:W3CDTF">2018-06-12T07:26:29Z</dcterms:modified>
</cp:coreProperties>
</file>